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Lst>
  <p:sldSz cx="18288000" cy="10287000"/>
  <p:notesSz cx="6858000" cy="9144000"/>
  <p:embeddedFontLst>
    <p:embeddedFont>
      <p:font typeface="Calibri" panose="020F0502020204030204" pitchFamily="34" charset="0"/>
      <p:regular r:id="rId36"/>
      <p:bold r:id="rId37"/>
      <p:italic r:id="rId38"/>
      <p:boldItalic r:id="rId39"/>
    </p:embeddedFont>
    <p:embeddedFont>
      <p:font typeface="Canva Sans" panose="020B0604020202020204" charset="0"/>
      <p:regular r:id="rId40"/>
    </p:embeddedFont>
    <p:embeddedFont>
      <p:font typeface="Canva Sans Bold" panose="020B0604020202020204" charset="0"/>
      <p:regular r:id="rId41"/>
    </p:embeddedFont>
    <p:embeddedFont>
      <p:font typeface="Open Sans Extra Bold" panose="020B0604020202020204" charset="0"/>
      <p:regular r:id="rId42"/>
    </p:embeddedFont>
    <p:embeddedFont>
      <p:font typeface="Raleway" pitchFamily="2" charset="0"/>
      <p:regular r:id="rId43"/>
      <p:bold r:id="rId44"/>
      <p:italic r:id="rId45"/>
      <p:boldItalic r:id="rId46"/>
    </p:embeddedFont>
    <p:embeddedFont>
      <p:font typeface="Raleway Bold" pitchFamily="2" charset="0"/>
      <p:regular r:id="rId47"/>
      <p:bold r:id="rId48"/>
    </p:embeddedFont>
    <p:embeddedFont>
      <p:font typeface="Raleway Medium" pitchFamily="2" charset="0"/>
      <p:regular r:id="rId49"/>
      <p:italic r:id="rId50"/>
    </p:embeddedFont>
    <p:embeddedFont>
      <p:font typeface="Raleway Semi-Bold" panose="020B0604020202020204" charset="0"/>
      <p:regular r:id="rId5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45" d="100"/>
          <a:sy n="45" d="100"/>
        </p:scale>
        <p:origin x="918" y="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4.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7.fntdata"/><Relationship Id="rId47" Type="http://schemas.openxmlformats.org/officeDocument/2006/relationships/font" Target="fonts/font12.fntdata"/><Relationship Id="rId50" Type="http://schemas.openxmlformats.org/officeDocument/2006/relationships/font" Target="fonts/font15.fntdata"/><Relationship Id="rId55"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3.fntdata"/><Relationship Id="rId46" Type="http://schemas.openxmlformats.org/officeDocument/2006/relationships/font" Target="fonts/font11.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6.fntdata"/><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2.fntdata"/><Relationship Id="rId40" Type="http://schemas.openxmlformats.org/officeDocument/2006/relationships/font" Target="fonts/font5.fntdata"/><Relationship Id="rId45" Type="http://schemas.openxmlformats.org/officeDocument/2006/relationships/font" Target="fonts/font10.fntdata"/><Relationship Id="rId53"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1.fntdata"/><Relationship Id="rId49" Type="http://schemas.openxmlformats.org/officeDocument/2006/relationships/font" Target="fonts/font1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9.fntdata"/><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8.fntdata"/><Relationship Id="rId48" Type="http://schemas.openxmlformats.org/officeDocument/2006/relationships/font" Target="fonts/font13.fntdata"/><Relationship Id="rId8" Type="http://schemas.openxmlformats.org/officeDocument/2006/relationships/slide" Target="slides/slide7.xml"/><Relationship Id="rId51" Type="http://schemas.openxmlformats.org/officeDocument/2006/relationships/font" Target="fonts/font16.fntdata"/><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05-Oct-23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05-Oct-23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05-Oct-23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05-Oct-23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05-Oct-23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05-Oct-23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05-Oct-23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05-Oct-23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05-Oct-23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05-Oct-23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05-Oct-23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05-Oct-23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svg"/><Relationship Id="rId7" Type="http://schemas.openxmlformats.org/officeDocument/2006/relationships/hyperlink" Target="https://www.linkedin.com/in/mrajesh1312/" TargetMode="External"/><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18.svg"/><Relationship Id="rId7" Type="http://schemas.openxmlformats.org/officeDocument/2006/relationships/image" Target="../media/image23.pn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16.sv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18.svg"/><Relationship Id="rId7" Type="http://schemas.openxmlformats.org/officeDocument/2006/relationships/image" Target="../media/image26.pn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16.sv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16.sv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16.svg"/><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16.svg"/><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7.xml"/><Relationship Id="rId5" Type="http://schemas.openxmlformats.org/officeDocument/2006/relationships/image" Target="../media/image16.svg"/><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7.xml"/><Relationship Id="rId5" Type="http://schemas.openxmlformats.org/officeDocument/2006/relationships/image" Target="../media/image16.svg"/><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7.xml"/><Relationship Id="rId5" Type="http://schemas.openxmlformats.org/officeDocument/2006/relationships/image" Target="../media/image16.svg"/><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7.xml"/><Relationship Id="rId5" Type="http://schemas.openxmlformats.org/officeDocument/2006/relationships/image" Target="../media/image16.svg"/><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image" Target="../media/image16.svg"/><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1.jpeg"/><Relationship Id="rId5" Type="http://schemas.openxmlformats.org/officeDocument/2006/relationships/image" Target="../media/image10.svg"/><Relationship Id="rId4" Type="http://schemas.openxmlformats.org/officeDocument/2006/relationships/image" Target="../media/image9.png"/></Relationships>
</file>

<file path=ppt/slides/_rels/slide20.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16.svg"/><Relationship Id="rId4" Type="http://schemas.openxmlformats.org/officeDocument/2006/relationships/image" Target="../media/image15.png"/></Relationships>
</file>

<file path=ppt/slides/_rels/slide21.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16.svg"/><Relationship Id="rId4" Type="http://schemas.openxmlformats.org/officeDocument/2006/relationships/image" Target="../media/image15.png"/></Relationships>
</file>

<file path=ppt/slides/_rels/slide22.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7.xml"/><Relationship Id="rId5" Type="http://schemas.openxmlformats.org/officeDocument/2006/relationships/image" Target="../media/image16.svg"/><Relationship Id="rId4" Type="http://schemas.openxmlformats.org/officeDocument/2006/relationships/image" Target="../media/image15.png"/></Relationships>
</file>

<file path=ppt/slides/_rels/slide23.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7.xml"/><Relationship Id="rId5" Type="http://schemas.openxmlformats.org/officeDocument/2006/relationships/image" Target="../media/image16.svg"/><Relationship Id="rId4" Type="http://schemas.openxmlformats.org/officeDocument/2006/relationships/image" Target="../media/image15.png"/></Relationships>
</file>

<file path=ppt/slides/_rels/slide24.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image" Target="../media/image16.svg"/><Relationship Id="rId4" Type="http://schemas.openxmlformats.org/officeDocument/2006/relationships/image" Target="../media/image15.png"/></Relationships>
</file>

<file path=ppt/slides/_rels/slide25.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16.svg"/><Relationship Id="rId4" Type="http://schemas.openxmlformats.org/officeDocument/2006/relationships/image" Target="../media/image15.png"/></Relationships>
</file>

<file path=ppt/slides/_rels/slide26.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16.svg"/><Relationship Id="rId4" Type="http://schemas.openxmlformats.org/officeDocument/2006/relationships/image" Target="../media/image15.png"/></Relationships>
</file>

<file path=ppt/slides/_rels/slide27.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16.svg"/><Relationship Id="rId4" Type="http://schemas.openxmlformats.org/officeDocument/2006/relationships/image" Target="../media/image1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39.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3.png"/><Relationship Id="rId4" Type="http://schemas.openxmlformats.org/officeDocument/2006/relationships/image" Target="../media/image37.png"/></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6.svg"/><Relationship Id="rId7" Type="http://schemas.openxmlformats.org/officeDocument/2006/relationships/image" Target="../media/image3.pn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18.svg"/><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5" Type="http://schemas.openxmlformats.org/officeDocument/2006/relationships/image" Target="../media/image16.sv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7.xml"/><Relationship Id="rId5" Type="http://schemas.openxmlformats.org/officeDocument/2006/relationships/image" Target="../media/image16.sv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7.xml"/><Relationship Id="rId5" Type="http://schemas.openxmlformats.org/officeDocument/2006/relationships/image" Target="../media/image16.sv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16.sv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BF6F1"/>
        </a:solidFill>
        <a:effectLst/>
      </p:bgPr>
    </p:bg>
    <p:spTree>
      <p:nvGrpSpPr>
        <p:cNvPr id="1" name=""/>
        <p:cNvGrpSpPr/>
        <p:nvPr/>
      </p:nvGrpSpPr>
      <p:grpSpPr>
        <a:xfrm>
          <a:off x="0" y="0"/>
          <a:ext cx="0" cy="0"/>
          <a:chOff x="0" y="0"/>
          <a:chExt cx="0" cy="0"/>
        </a:xfrm>
      </p:grpSpPr>
      <p:sp>
        <p:nvSpPr>
          <p:cNvPr id="2" name="Freeform 2"/>
          <p:cNvSpPr/>
          <p:nvPr/>
        </p:nvSpPr>
        <p:spPr>
          <a:xfrm rot="-10800000">
            <a:off x="-923791" y="-783256"/>
            <a:ext cx="11853512" cy="11853512"/>
          </a:xfrm>
          <a:custGeom>
            <a:avLst/>
            <a:gdLst/>
            <a:ahLst/>
            <a:cxnLst/>
            <a:rect l="l" t="t" r="r" b="b"/>
            <a:pathLst>
              <a:path w="11853512" h="11853512">
                <a:moveTo>
                  <a:pt x="0" y="0"/>
                </a:moveTo>
                <a:lnTo>
                  <a:pt x="11853513" y="0"/>
                </a:lnTo>
                <a:lnTo>
                  <a:pt x="11853513" y="11853512"/>
                </a:lnTo>
                <a:lnTo>
                  <a:pt x="0" y="1185351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787560" y="7610973"/>
            <a:ext cx="2028731" cy="2028731"/>
          </a:xfrm>
          <a:custGeom>
            <a:avLst/>
            <a:gdLst/>
            <a:ahLst/>
            <a:cxnLst/>
            <a:rect l="l" t="t" r="r" b="b"/>
            <a:pathLst>
              <a:path w="2028731" h="2028731">
                <a:moveTo>
                  <a:pt x="0" y="0"/>
                </a:moveTo>
                <a:lnTo>
                  <a:pt x="2028731" y="0"/>
                </a:lnTo>
                <a:lnTo>
                  <a:pt x="2028731" y="2028731"/>
                </a:lnTo>
                <a:lnTo>
                  <a:pt x="0" y="2028731"/>
                </a:lnTo>
                <a:lnTo>
                  <a:pt x="0" y="0"/>
                </a:lnTo>
                <a:close/>
              </a:path>
            </a:pathLst>
          </a:custGeom>
          <a:blipFill>
            <a:blip r:embed="rId4"/>
            <a:stretch>
              <a:fillRect/>
            </a:stretch>
          </a:blipFill>
        </p:spPr>
        <p:txBody>
          <a:bodyPr/>
          <a:lstStyle/>
          <a:p>
            <a:endParaRPr lang="en-US"/>
          </a:p>
        </p:txBody>
      </p:sp>
      <p:sp>
        <p:nvSpPr>
          <p:cNvPr id="4" name="Freeform 4"/>
          <p:cNvSpPr/>
          <p:nvPr/>
        </p:nvSpPr>
        <p:spPr>
          <a:xfrm>
            <a:off x="11158322" y="2603426"/>
            <a:ext cx="7171694" cy="7036277"/>
          </a:xfrm>
          <a:custGeom>
            <a:avLst/>
            <a:gdLst/>
            <a:ahLst/>
            <a:cxnLst/>
            <a:rect l="l" t="t" r="r" b="b"/>
            <a:pathLst>
              <a:path w="7171694" h="7036277">
                <a:moveTo>
                  <a:pt x="0" y="0"/>
                </a:moveTo>
                <a:lnTo>
                  <a:pt x="7171694" y="0"/>
                </a:lnTo>
                <a:lnTo>
                  <a:pt x="7171694" y="7036278"/>
                </a:lnTo>
                <a:lnTo>
                  <a:pt x="0" y="7036278"/>
                </a:lnTo>
                <a:lnTo>
                  <a:pt x="0" y="0"/>
                </a:lnTo>
                <a:close/>
              </a:path>
            </a:pathLst>
          </a:custGeom>
          <a:blipFill>
            <a:blip r:embed="rId5"/>
            <a:stretch>
              <a:fillRect l="-18758" r="-11981"/>
            </a:stretch>
          </a:blipFill>
        </p:spPr>
        <p:txBody>
          <a:bodyPr/>
          <a:lstStyle/>
          <a:p>
            <a:endParaRPr lang="en-US"/>
          </a:p>
        </p:txBody>
      </p:sp>
      <p:sp>
        <p:nvSpPr>
          <p:cNvPr id="5" name="Freeform 5"/>
          <p:cNvSpPr/>
          <p:nvPr/>
        </p:nvSpPr>
        <p:spPr>
          <a:xfrm>
            <a:off x="566860" y="178596"/>
            <a:ext cx="2696200" cy="2696200"/>
          </a:xfrm>
          <a:custGeom>
            <a:avLst/>
            <a:gdLst/>
            <a:ahLst/>
            <a:cxnLst/>
            <a:rect l="l" t="t" r="r" b="b"/>
            <a:pathLst>
              <a:path w="2696200" h="2696200">
                <a:moveTo>
                  <a:pt x="0" y="0"/>
                </a:moveTo>
                <a:lnTo>
                  <a:pt x="2696200" y="0"/>
                </a:lnTo>
                <a:lnTo>
                  <a:pt x="2696200" y="2696200"/>
                </a:lnTo>
                <a:lnTo>
                  <a:pt x="0" y="2696200"/>
                </a:lnTo>
                <a:lnTo>
                  <a:pt x="0" y="0"/>
                </a:lnTo>
                <a:close/>
              </a:path>
            </a:pathLst>
          </a:custGeom>
          <a:blipFill>
            <a:blip r:embed="rId6"/>
            <a:stretch>
              <a:fillRect/>
            </a:stretch>
          </a:blipFill>
        </p:spPr>
        <p:txBody>
          <a:bodyPr/>
          <a:lstStyle/>
          <a:p>
            <a:endParaRPr lang="en-US"/>
          </a:p>
        </p:txBody>
      </p:sp>
      <p:sp>
        <p:nvSpPr>
          <p:cNvPr id="6" name="Freeform 6">
            <a:hlinkClick r:id="rId7" tooltip="https://www.linkedin.com/in/mrajesh1312/"/>
          </p:cNvPr>
          <p:cNvSpPr/>
          <p:nvPr/>
        </p:nvSpPr>
        <p:spPr>
          <a:xfrm>
            <a:off x="7830127" y="6921024"/>
            <a:ext cx="620327" cy="620327"/>
          </a:xfrm>
          <a:custGeom>
            <a:avLst/>
            <a:gdLst/>
            <a:ahLst/>
            <a:cxnLst/>
            <a:rect l="l" t="t" r="r" b="b"/>
            <a:pathLst>
              <a:path w="620327" h="620327">
                <a:moveTo>
                  <a:pt x="0" y="0"/>
                </a:moveTo>
                <a:lnTo>
                  <a:pt x="620326" y="0"/>
                </a:lnTo>
                <a:lnTo>
                  <a:pt x="620326" y="620327"/>
                </a:lnTo>
                <a:lnTo>
                  <a:pt x="0" y="620327"/>
                </a:lnTo>
                <a:lnTo>
                  <a:pt x="0" y="0"/>
                </a:lnTo>
                <a:close/>
              </a:path>
            </a:pathLst>
          </a:custGeom>
          <a:blipFill>
            <a:blip r:embed="rId8"/>
            <a:stretch>
              <a:fillRect/>
            </a:stretch>
          </a:blipFill>
        </p:spPr>
        <p:txBody>
          <a:bodyPr/>
          <a:lstStyle/>
          <a:p>
            <a:endParaRPr lang="en-US"/>
          </a:p>
        </p:txBody>
      </p:sp>
      <p:sp>
        <p:nvSpPr>
          <p:cNvPr id="7" name="TextBox 7"/>
          <p:cNvSpPr txBox="1"/>
          <p:nvPr/>
        </p:nvSpPr>
        <p:spPr>
          <a:xfrm>
            <a:off x="2328056" y="3170071"/>
            <a:ext cx="8830266" cy="3832515"/>
          </a:xfrm>
          <a:prstGeom prst="rect">
            <a:avLst/>
          </a:prstGeom>
        </p:spPr>
        <p:txBody>
          <a:bodyPr lIns="0" tIns="0" rIns="0" bIns="0" rtlCol="0" anchor="t">
            <a:spAutoFit/>
          </a:bodyPr>
          <a:lstStyle/>
          <a:p>
            <a:pPr marL="0" lvl="1" indent="0">
              <a:lnSpc>
                <a:spcPts val="9756"/>
              </a:lnSpc>
            </a:pPr>
            <a:r>
              <a:rPr lang="en-US" sz="10840" spc="-498">
                <a:solidFill>
                  <a:srgbClr val="00694C"/>
                </a:solidFill>
                <a:latin typeface="Raleway Medium"/>
              </a:rPr>
              <a:t>Telangana Growth Analysis </a:t>
            </a:r>
          </a:p>
        </p:txBody>
      </p:sp>
      <p:sp>
        <p:nvSpPr>
          <p:cNvPr id="8" name="TextBox 8"/>
          <p:cNvSpPr txBox="1"/>
          <p:nvPr/>
        </p:nvSpPr>
        <p:spPr>
          <a:xfrm>
            <a:off x="4317407" y="7078786"/>
            <a:ext cx="3331865" cy="381003"/>
          </a:xfrm>
          <a:prstGeom prst="rect">
            <a:avLst/>
          </a:prstGeom>
        </p:spPr>
        <p:txBody>
          <a:bodyPr lIns="0" tIns="0" rIns="0" bIns="0" rtlCol="0" anchor="t">
            <a:spAutoFit/>
          </a:bodyPr>
          <a:lstStyle/>
          <a:p>
            <a:pPr marL="0" lvl="1" indent="0">
              <a:lnSpc>
                <a:spcPts val="2700"/>
              </a:lnSpc>
            </a:pPr>
            <a:r>
              <a:rPr lang="en-US" sz="3000" spc="-138">
                <a:solidFill>
                  <a:srgbClr val="00694C"/>
                </a:solidFill>
                <a:latin typeface="Raleway Medium"/>
              </a:rPr>
              <a:t>Presented by Rajesh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A9DFD0"/>
        </a:solidFill>
        <a:effectLst/>
      </p:bgPr>
    </p:bg>
    <p:spTree>
      <p:nvGrpSpPr>
        <p:cNvPr id="1" name=""/>
        <p:cNvGrpSpPr/>
        <p:nvPr/>
      </p:nvGrpSpPr>
      <p:grpSpPr>
        <a:xfrm>
          <a:off x="0" y="0"/>
          <a:ext cx="0" cy="0"/>
          <a:chOff x="0" y="0"/>
          <a:chExt cx="0" cy="0"/>
        </a:xfrm>
      </p:grpSpPr>
      <p:sp>
        <p:nvSpPr>
          <p:cNvPr id="2" name="Freeform 2"/>
          <p:cNvSpPr/>
          <p:nvPr/>
        </p:nvSpPr>
        <p:spPr>
          <a:xfrm>
            <a:off x="16394185" y="9156208"/>
            <a:ext cx="2709960" cy="2261585"/>
          </a:xfrm>
          <a:custGeom>
            <a:avLst/>
            <a:gdLst/>
            <a:ahLst/>
            <a:cxnLst/>
            <a:rect l="l" t="t" r="r" b="b"/>
            <a:pathLst>
              <a:path w="2709960" h="2261585">
                <a:moveTo>
                  <a:pt x="0" y="0"/>
                </a:moveTo>
                <a:lnTo>
                  <a:pt x="2709960" y="0"/>
                </a:lnTo>
                <a:lnTo>
                  <a:pt x="2709960" y="2261584"/>
                </a:lnTo>
                <a:lnTo>
                  <a:pt x="0" y="2261584"/>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US"/>
          </a:p>
        </p:txBody>
      </p:sp>
      <p:sp>
        <p:nvSpPr>
          <p:cNvPr id="3" name="Freeform 3"/>
          <p:cNvSpPr/>
          <p:nvPr/>
        </p:nvSpPr>
        <p:spPr>
          <a:xfrm>
            <a:off x="-2330976" y="-2992954"/>
            <a:ext cx="4661953" cy="4748285"/>
          </a:xfrm>
          <a:custGeom>
            <a:avLst/>
            <a:gdLst/>
            <a:ahLst/>
            <a:cxnLst/>
            <a:rect l="l" t="t" r="r" b="b"/>
            <a:pathLst>
              <a:path w="4661953" h="4748285">
                <a:moveTo>
                  <a:pt x="0" y="0"/>
                </a:moveTo>
                <a:lnTo>
                  <a:pt x="4661952" y="0"/>
                </a:lnTo>
                <a:lnTo>
                  <a:pt x="4661952" y="4748285"/>
                </a:lnTo>
                <a:lnTo>
                  <a:pt x="0" y="4748285"/>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US"/>
          </a:p>
        </p:txBody>
      </p:sp>
      <p:sp>
        <p:nvSpPr>
          <p:cNvPr id="4" name="Freeform 4"/>
          <p:cNvSpPr/>
          <p:nvPr/>
        </p:nvSpPr>
        <p:spPr>
          <a:xfrm>
            <a:off x="1066800" y="3162300"/>
            <a:ext cx="9578298" cy="4856166"/>
          </a:xfrm>
          <a:custGeom>
            <a:avLst/>
            <a:gdLst/>
            <a:ahLst/>
            <a:cxnLst/>
            <a:rect l="l" t="t" r="r" b="b"/>
            <a:pathLst>
              <a:path w="9578298" h="4856166">
                <a:moveTo>
                  <a:pt x="0" y="0"/>
                </a:moveTo>
                <a:lnTo>
                  <a:pt x="9578298" y="0"/>
                </a:lnTo>
                <a:lnTo>
                  <a:pt x="9578298" y="4856166"/>
                </a:lnTo>
                <a:lnTo>
                  <a:pt x="0" y="4856166"/>
                </a:lnTo>
                <a:lnTo>
                  <a:pt x="0" y="0"/>
                </a:lnTo>
                <a:close/>
              </a:path>
            </a:pathLst>
          </a:custGeom>
          <a:blipFill>
            <a:blip r:embed="rId6"/>
            <a:stretch>
              <a:fillRect/>
            </a:stretch>
          </a:blipFill>
        </p:spPr>
        <p:txBody>
          <a:bodyPr/>
          <a:lstStyle/>
          <a:p>
            <a:endParaRPr lang="en-US"/>
          </a:p>
        </p:txBody>
      </p:sp>
      <p:sp>
        <p:nvSpPr>
          <p:cNvPr id="5" name="Freeform 5"/>
          <p:cNvSpPr/>
          <p:nvPr/>
        </p:nvSpPr>
        <p:spPr>
          <a:xfrm>
            <a:off x="4450536" y="6013040"/>
            <a:ext cx="606581" cy="606581"/>
          </a:xfrm>
          <a:custGeom>
            <a:avLst/>
            <a:gdLst/>
            <a:ahLst/>
            <a:cxnLst/>
            <a:rect l="l" t="t" r="r" b="b"/>
            <a:pathLst>
              <a:path w="606581" h="606581">
                <a:moveTo>
                  <a:pt x="0" y="0"/>
                </a:moveTo>
                <a:lnTo>
                  <a:pt x="606581" y="0"/>
                </a:lnTo>
                <a:lnTo>
                  <a:pt x="606581" y="606581"/>
                </a:lnTo>
                <a:lnTo>
                  <a:pt x="0" y="606581"/>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txBody>
          <a:bodyPr/>
          <a:lstStyle/>
          <a:p>
            <a:endParaRPr lang="en-US"/>
          </a:p>
        </p:txBody>
      </p:sp>
      <p:sp>
        <p:nvSpPr>
          <p:cNvPr id="6" name="TextBox 6"/>
          <p:cNvSpPr txBox="1"/>
          <p:nvPr/>
        </p:nvSpPr>
        <p:spPr>
          <a:xfrm>
            <a:off x="2527068" y="430613"/>
            <a:ext cx="14213357" cy="1526680"/>
          </a:xfrm>
          <a:prstGeom prst="rect">
            <a:avLst/>
          </a:prstGeom>
        </p:spPr>
        <p:txBody>
          <a:bodyPr lIns="0" tIns="0" rIns="0" bIns="0" rtlCol="0" anchor="t">
            <a:spAutoFit/>
          </a:bodyPr>
          <a:lstStyle/>
          <a:p>
            <a:pPr algn="just">
              <a:lnSpc>
                <a:spcPts val="4052"/>
              </a:lnSpc>
              <a:spcBef>
                <a:spcPct val="0"/>
              </a:spcBef>
            </a:pPr>
            <a:r>
              <a:rPr lang="en-US" sz="2894" spc="28">
                <a:solidFill>
                  <a:srgbClr val="000000"/>
                </a:solidFill>
                <a:latin typeface="Canva Sans Bold"/>
              </a:rPr>
              <a:t>3:- Is there any alteration of e-Stamp challan count and document registration count pattern since the implementation of e-Stamp challan? If so, what suggestions would you propose to the government ?</a:t>
            </a:r>
          </a:p>
        </p:txBody>
      </p:sp>
      <p:sp>
        <p:nvSpPr>
          <p:cNvPr id="7" name="TextBox 7"/>
          <p:cNvSpPr txBox="1"/>
          <p:nvPr/>
        </p:nvSpPr>
        <p:spPr>
          <a:xfrm>
            <a:off x="11363002" y="2841298"/>
            <a:ext cx="5377423" cy="5775049"/>
          </a:xfrm>
          <a:prstGeom prst="rect">
            <a:avLst/>
          </a:prstGeom>
        </p:spPr>
        <p:txBody>
          <a:bodyPr lIns="0" tIns="0" rIns="0" bIns="0" rtlCol="0" anchor="t">
            <a:spAutoFit/>
          </a:bodyPr>
          <a:lstStyle/>
          <a:p>
            <a:pPr marL="380168" lvl="1" indent="-190084" algn="just">
              <a:lnSpc>
                <a:spcPts val="2465"/>
              </a:lnSpc>
              <a:buFont typeface="Arial"/>
              <a:buChar char="•"/>
            </a:pPr>
            <a:r>
              <a:rPr lang="en-US" sz="1760">
                <a:solidFill>
                  <a:srgbClr val="000000"/>
                </a:solidFill>
                <a:latin typeface="Canva Sans"/>
              </a:rPr>
              <a:t>Since the implementation of e-Stamp challan, we observed some changes in the pattern of document registration counts.</a:t>
            </a:r>
          </a:p>
          <a:p>
            <a:pPr marL="380168" lvl="1" indent="-190084" algn="just">
              <a:lnSpc>
                <a:spcPts val="2465"/>
              </a:lnSpc>
              <a:buFont typeface="Arial"/>
              <a:buChar char="•"/>
            </a:pPr>
            <a:r>
              <a:rPr lang="en-US" sz="1760">
                <a:solidFill>
                  <a:srgbClr val="000000"/>
                </a:solidFill>
                <a:latin typeface="Canva Sans"/>
              </a:rPr>
              <a:t> In April 2020, there was a drop in document counts due to the COVID-19 pandemic. </a:t>
            </a:r>
          </a:p>
          <a:p>
            <a:pPr marL="380168" lvl="1" indent="-190084" algn="just">
              <a:lnSpc>
                <a:spcPts val="2465"/>
              </a:lnSpc>
              <a:buFont typeface="Arial"/>
              <a:buChar char="•"/>
            </a:pPr>
            <a:r>
              <a:rPr lang="en-US" sz="1760">
                <a:solidFill>
                  <a:srgbClr val="000000"/>
                </a:solidFill>
                <a:latin typeface="Canva Sans"/>
              </a:rPr>
              <a:t>Additionally, the Telangana government introduced a new revenue act in 2020, leading to a temporary halt in document registrations from September 2020 to November 2020.</a:t>
            </a:r>
          </a:p>
          <a:p>
            <a:pPr marL="380168" lvl="1" indent="-190084" algn="just">
              <a:lnSpc>
                <a:spcPts val="2465"/>
              </a:lnSpc>
              <a:buFont typeface="Arial"/>
              <a:buChar char="•"/>
            </a:pPr>
            <a:r>
              <a:rPr lang="en-US" sz="1760">
                <a:solidFill>
                  <a:srgbClr val="000000"/>
                </a:solidFill>
                <a:latin typeface="Canva Sans"/>
              </a:rPr>
              <a:t>It's important to note that data for e-stamp registration is available from December 2020 onwards. </a:t>
            </a:r>
          </a:p>
          <a:p>
            <a:pPr marL="380168" lvl="1" indent="-190084" algn="just">
              <a:lnSpc>
                <a:spcPts val="2465"/>
              </a:lnSpc>
              <a:buFont typeface="Arial"/>
              <a:buChar char="•"/>
            </a:pPr>
            <a:r>
              <a:rPr lang="en-US" sz="1760">
                <a:solidFill>
                  <a:srgbClr val="000000"/>
                </a:solidFill>
                <a:latin typeface="Canva Sans"/>
              </a:rPr>
              <a:t>During this period, the government launched the DARANI WEBSITE PORTAL for online property registration.</a:t>
            </a:r>
          </a:p>
          <a:p>
            <a:pPr marL="380168" lvl="1" indent="-190084" algn="just">
              <a:lnSpc>
                <a:spcPts val="2465"/>
              </a:lnSpc>
              <a:buFont typeface="Arial"/>
              <a:buChar char="•"/>
            </a:pPr>
            <a:r>
              <a:rPr lang="en-US" sz="1760">
                <a:solidFill>
                  <a:srgbClr val="000000"/>
                </a:solidFill>
                <a:latin typeface="Canva Sans"/>
              </a:rPr>
              <a:t> There was another drop in May 2021 due to the COVID-19 lockdown. Overall, we can see that both document and e-stamp counts became relatively similar in each month.</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A9DFD0"/>
        </a:solidFill>
        <a:effectLst/>
      </p:bgPr>
    </p:bg>
    <p:spTree>
      <p:nvGrpSpPr>
        <p:cNvPr id="1" name=""/>
        <p:cNvGrpSpPr/>
        <p:nvPr/>
      </p:nvGrpSpPr>
      <p:grpSpPr>
        <a:xfrm>
          <a:off x="0" y="0"/>
          <a:ext cx="0" cy="0"/>
          <a:chOff x="0" y="0"/>
          <a:chExt cx="0" cy="0"/>
        </a:xfrm>
      </p:grpSpPr>
      <p:sp>
        <p:nvSpPr>
          <p:cNvPr id="2" name="Freeform 2"/>
          <p:cNvSpPr/>
          <p:nvPr/>
        </p:nvSpPr>
        <p:spPr>
          <a:xfrm>
            <a:off x="15381954" y="8467133"/>
            <a:ext cx="5277926" cy="4404669"/>
          </a:xfrm>
          <a:custGeom>
            <a:avLst/>
            <a:gdLst/>
            <a:ahLst/>
            <a:cxnLst/>
            <a:rect l="l" t="t" r="r" b="b"/>
            <a:pathLst>
              <a:path w="5277926" h="4404669">
                <a:moveTo>
                  <a:pt x="0" y="0"/>
                </a:moveTo>
                <a:lnTo>
                  <a:pt x="5277926" y="0"/>
                </a:lnTo>
                <a:lnTo>
                  <a:pt x="5277926" y="4404669"/>
                </a:lnTo>
                <a:lnTo>
                  <a:pt x="0" y="4404669"/>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US"/>
          </a:p>
        </p:txBody>
      </p:sp>
      <p:sp>
        <p:nvSpPr>
          <p:cNvPr id="3" name="Freeform 3"/>
          <p:cNvSpPr/>
          <p:nvPr/>
        </p:nvSpPr>
        <p:spPr>
          <a:xfrm>
            <a:off x="-2098619" y="-2764962"/>
            <a:ext cx="4661953" cy="4748285"/>
          </a:xfrm>
          <a:custGeom>
            <a:avLst/>
            <a:gdLst/>
            <a:ahLst/>
            <a:cxnLst/>
            <a:rect l="l" t="t" r="r" b="b"/>
            <a:pathLst>
              <a:path w="4661953" h="4748285">
                <a:moveTo>
                  <a:pt x="0" y="0"/>
                </a:moveTo>
                <a:lnTo>
                  <a:pt x="4661953" y="0"/>
                </a:lnTo>
                <a:lnTo>
                  <a:pt x="4661953" y="4748285"/>
                </a:lnTo>
                <a:lnTo>
                  <a:pt x="0" y="4748285"/>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US"/>
          </a:p>
        </p:txBody>
      </p:sp>
      <p:grpSp>
        <p:nvGrpSpPr>
          <p:cNvPr id="4" name="Group 4"/>
          <p:cNvGrpSpPr/>
          <p:nvPr/>
        </p:nvGrpSpPr>
        <p:grpSpPr>
          <a:xfrm>
            <a:off x="1614975" y="791294"/>
            <a:ext cx="3288763" cy="3266920"/>
            <a:chOff x="4189" y="-302792"/>
            <a:chExt cx="866176" cy="860425"/>
          </a:xfrm>
        </p:grpSpPr>
        <p:sp>
          <p:nvSpPr>
            <p:cNvPr id="5" name="Freeform 5"/>
            <p:cNvSpPr/>
            <p:nvPr/>
          </p:nvSpPr>
          <p:spPr>
            <a:xfrm>
              <a:off x="4189" y="37052"/>
              <a:ext cx="866176" cy="205644"/>
            </a:xfrm>
            <a:custGeom>
              <a:avLst/>
              <a:gdLst/>
              <a:ahLst/>
              <a:cxnLst/>
              <a:rect l="l" t="t" r="r" b="b"/>
              <a:pathLst>
                <a:path w="866176" h="205644">
                  <a:moveTo>
                    <a:pt x="102822" y="0"/>
                  </a:moveTo>
                  <a:lnTo>
                    <a:pt x="763355" y="0"/>
                  </a:lnTo>
                  <a:cubicBezTo>
                    <a:pt x="790625" y="0"/>
                    <a:pt x="816778" y="10833"/>
                    <a:pt x="836061" y="30116"/>
                  </a:cubicBezTo>
                  <a:cubicBezTo>
                    <a:pt x="855343" y="49399"/>
                    <a:pt x="866176" y="75552"/>
                    <a:pt x="866176" y="102822"/>
                  </a:cubicBezTo>
                  <a:lnTo>
                    <a:pt x="866176" y="102822"/>
                  </a:lnTo>
                  <a:cubicBezTo>
                    <a:pt x="866176" y="159609"/>
                    <a:pt x="820142" y="205644"/>
                    <a:pt x="763355" y="205644"/>
                  </a:cubicBezTo>
                  <a:lnTo>
                    <a:pt x="102822" y="205644"/>
                  </a:lnTo>
                  <a:cubicBezTo>
                    <a:pt x="75552" y="205644"/>
                    <a:pt x="49399" y="194811"/>
                    <a:pt x="30116" y="175528"/>
                  </a:cubicBezTo>
                  <a:cubicBezTo>
                    <a:pt x="10833" y="156245"/>
                    <a:pt x="0" y="130092"/>
                    <a:pt x="0" y="102822"/>
                  </a:cubicBezTo>
                  <a:lnTo>
                    <a:pt x="0" y="102822"/>
                  </a:lnTo>
                  <a:cubicBezTo>
                    <a:pt x="0" y="75552"/>
                    <a:pt x="10833" y="49399"/>
                    <a:pt x="30116" y="30116"/>
                  </a:cubicBezTo>
                  <a:cubicBezTo>
                    <a:pt x="49399" y="10833"/>
                    <a:pt x="75552" y="0"/>
                    <a:pt x="102822" y="0"/>
                  </a:cubicBezTo>
                  <a:close/>
                </a:path>
              </a:pathLst>
            </a:custGeom>
            <a:solidFill>
              <a:srgbClr val="01C892"/>
            </a:solidFill>
          </p:spPr>
          <p:txBody>
            <a:bodyPr/>
            <a:lstStyle/>
            <a:p>
              <a:pPr algn="ctr"/>
              <a:endParaRPr lang="en-US" sz="3200" dirty="0"/>
            </a:p>
          </p:txBody>
        </p:sp>
        <p:sp>
          <p:nvSpPr>
            <p:cNvPr id="6" name="TextBox 6"/>
            <p:cNvSpPr txBox="1"/>
            <p:nvPr/>
          </p:nvSpPr>
          <p:spPr>
            <a:xfrm>
              <a:off x="30877" y="-302792"/>
              <a:ext cx="812800" cy="860425"/>
            </a:xfrm>
            <a:prstGeom prst="rect">
              <a:avLst/>
            </a:prstGeom>
          </p:spPr>
          <p:txBody>
            <a:bodyPr lIns="50800" tIns="50800" rIns="50800" bIns="50800" rtlCol="0" anchor="ctr"/>
            <a:lstStyle/>
            <a:p>
              <a:pPr algn="ctr">
                <a:lnSpc>
                  <a:spcPts val="3474"/>
                </a:lnSpc>
              </a:pPr>
              <a:r>
                <a:rPr lang="en-US" sz="2481" dirty="0">
                  <a:solidFill>
                    <a:srgbClr val="000000"/>
                  </a:solidFill>
                  <a:latin typeface="Canva Sans Bold"/>
                </a:rPr>
                <a:t>High Revenue</a:t>
              </a:r>
            </a:p>
          </p:txBody>
        </p:sp>
      </p:grpSp>
      <p:grpSp>
        <p:nvGrpSpPr>
          <p:cNvPr id="7" name="Group 7"/>
          <p:cNvGrpSpPr/>
          <p:nvPr/>
        </p:nvGrpSpPr>
        <p:grpSpPr>
          <a:xfrm>
            <a:off x="7813697" y="714936"/>
            <a:ext cx="3364762" cy="3266922"/>
            <a:chOff x="0" y="-87029"/>
            <a:chExt cx="886193" cy="860425"/>
          </a:xfrm>
        </p:grpSpPr>
        <p:sp>
          <p:nvSpPr>
            <p:cNvPr id="8" name="Freeform 8"/>
            <p:cNvSpPr/>
            <p:nvPr/>
          </p:nvSpPr>
          <p:spPr>
            <a:xfrm>
              <a:off x="0" y="247603"/>
              <a:ext cx="886193" cy="218988"/>
            </a:xfrm>
            <a:custGeom>
              <a:avLst/>
              <a:gdLst/>
              <a:ahLst/>
              <a:cxnLst/>
              <a:rect l="l" t="t" r="r" b="b"/>
              <a:pathLst>
                <a:path w="886193" h="218988">
                  <a:moveTo>
                    <a:pt x="109494" y="0"/>
                  </a:moveTo>
                  <a:lnTo>
                    <a:pt x="776699" y="0"/>
                  </a:lnTo>
                  <a:cubicBezTo>
                    <a:pt x="837170" y="0"/>
                    <a:pt x="886193" y="49022"/>
                    <a:pt x="886193" y="109494"/>
                  </a:cubicBezTo>
                  <a:lnTo>
                    <a:pt x="886193" y="109494"/>
                  </a:lnTo>
                  <a:cubicBezTo>
                    <a:pt x="886193" y="138533"/>
                    <a:pt x="874657" y="166384"/>
                    <a:pt x="854122" y="186918"/>
                  </a:cubicBezTo>
                  <a:cubicBezTo>
                    <a:pt x="833588" y="207452"/>
                    <a:pt x="805738" y="218988"/>
                    <a:pt x="776699" y="218988"/>
                  </a:cubicBezTo>
                  <a:lnTo>
                    <a:pt x="109494" y="218988"/>
                  </a:lnTo>
                  <a:cubicBezTo>
                    <a:pt x="80454" y="218988"/>
                    <a:pt x="52604" y="207452"/>
                    <a:pt x="32070" y="186918"/>
                  </a:cubicBezTo>
                  <a:cubicBezTo>
                    <a:pt x="11536" y="166384"/>
                    <a:pt x="0" y="138533"/>
                    <a:pt x="0" y="109494"/>
                  </a:cubicBezTo>
                  <a:lnTo>
                    <a:pt x="0" y="109494"/>
                  </a:lnTo>
                  <a:cubicBezTo>
                    <a:pt x="0" y="80454"/>
                    <a:pt x="11536" y="52604"/>
                    <a:pt x="32070" y="32070"/>
                  </a:cubicBezTo>
                  <a:cubicBezTo>
                    <a:pt x="52604" y="11536"/>
                    <a:pt x="80454" y="0"/>
                    <a:pt x="109494" y="0"/>
                  </a:cubicBezTo>
                  <a:close/>
                </a:path>
              </a:pathLst>
            </a:custGeom>
            <a:solidFill>
              <a:srgbClr val="01C892"/>
            </a:solidFill>
          </p:spPr>
          <p:txBody>
            <a:bodyPr/>
            <a:lstStyle/>
            <a:p>
              <a:endParaRPr lang="en-US" dirty="0"/>
            </a:p>
          </p:txBody>
        </p:sp>
        <p:sp>
          <p:nvSpPr>
            <p:cNvPr id="9" name="TextBox 9"/>
            <p:cNvSpPr txBox="1"/>
            <p:nvPr/>
          </p:nvSpPr>
          <p:spPr>
            <a:xfrm>
              <a:off x="22690" y="-87029"/>
              <a:ext cx="812800" cy="860425"/>
            </a:xfrm>
            <a:prstGeom prst="rect">
              <a:avLst/>
            </a:prstGeom>
          </p:spPr>
          <p:txBody>
            <a:bodyPr lIns="50800" tIns="50800" rIns="50800" bIns="50800" rtlCol="0" anchor="ctr"/>
            <a:lstStyle/>
            <a:p>
              <a:pPr algn="ctr">
                <a:lnSpc>
                  <a:spcPts val="3474"/>
                </a:lnSpc>
              </a:pPr>
              <a:r>
                <a:rPr lang="en-US" sz="2481" dirty="0">
                  <a:solidFill>
                    <a:srgbClr val="000000"/>
                  </a:solidFill>
                  <a:latin typeface="Canva Sans Bold"/>
                </a:rPr>
                <a:t>Mid Revenue</a:t>
              </a:r>
            </a:p>
          </p:txBody>
        </p:sp>
      </p:grpSp>
      <p:grpSp>
        <p:nvGrpSpPr>
          <p:cNvPr id="10" name="Group 10"/>
          <p:cNvGrpSpPr/>
          <p:nvPr/>
        </p:nvGrpSpPr>
        <p:grpSpPr>
          <a:xfrm>
            <a:off x="13944653" y="649132"/>
            <a:ext cx="3086098" cy="3266922"/>
            <a:chOff x="-45560" y="-252607"/>
            <a:chExt cx="812800" cy="860425"/>
          </a:xfrm>
        </p:grpSpPr>
        <p:sp>
          <p:nvSpPr>
            <p:cNvPr id="11" name="Freeform 11"/>
            <p:cNvSpPr/>
            <p:nvPr/>
          </p:nvSpPr>
          <p:spPr>
            <a:xfrm>
              <a:off x="-30696" y="69572"/>
              <a:ext cx="772768" cy="218988"/>
            </a:xfrm>
            <a:custGeom>
              <a:avLst/>
              <a:gdLst/>
              <a:ahLst/>
              <a:cxnLst/>
              <a:rect l="l" t="t" r="r" b="b"/>
              <a:pathLst>
                <a:path w="772768" h="218988">
                  <a:moveTo>
                    <a:pt x="109494" y="0"/>
                  </a:moveTo>
                  <a:lnTo>
                    <a:pt x="663274" y="0"/>
                  </a:lnTo>
                  <a:cubicBezTo>
                    <a:pt x="692313" y="0"/>
                    <a:pt x="720164" y="11536"/>
                    <a:pt x="740698" y="32070"/>
                  </a:cubicBezTo>
                  <a:cubicBezTo>
                    <a:pt x="761232" y="52604"/>
                    <a:pt x="772768" y="80454"/>
                    <a:pt x="772768" y="109494"/>
                  </a:cubicBezTo>
                  <a:lnTo>
                    <a:pt x="772768" y="109494"/>
                  </a:lnTo>
                  <a:cubicBezTo>
                    <a:pt x="772768" y="169966"/>
                    <a:pt x="723746" y="218988"/>
                    <a:pt x="663274" y="218988"/>
                  </a:cubicBezTo>
                  <a:lnTo>
                    <a:pt x="109494" y="218988"/>
                  </a:lnTo>
                  <a:cubicBezTo>
                    <a:pt x="80454" y="218988"/>
                    <a:pt x="52604" y="207452"/>
                    <a:pt x="32070" y="186918"/>
                  </a:cubicBezTo>
                  <a:cubicBezTo>
                    <a:pt x="11536" y="166384"/>
                    <a:pt x="0" y="138533"/>
                    <a:pt x="0" y="109494"/>
                  </a:cubicBezTo>
                  <a:lnTo>
                    <a:pt x="0" y="109494"/>
                  </a:lnTo>
                  <a:cubicBezTo>
                    <a:pt x="0" y="80454"/>
                    <a:pt x="11536" y="52604"/>
                    <a:pt x="32070" y="32070"/>
                  </a:cubicBezTo>
                  <a:cubicBezTo>
                    <a:pt x="52604" y="11536"/>
                    <a:pt x="80454" y="0"/>
                    <a:pt x="109494" y="0"/>
                  </a:cubicBezTo>
                  <a:close/>
                </a:path>
              </a:pathLst>
            </a:custGeom>
            <a:solidFill>
              <a:srgbClr val="01C892"/>
            </a:solidFill>
          </p:spPr>
          <p:txBody>
            <a:bodyPr/>
            <a:lstStyle/>
            <a:p>
              <a:endParaRPr lang="en-US" dirty="0"/>
            </a:p>
          </p:txBody>
        </p:sp>
        <p:sp>
          <p:nvSpPr>
            <p:cNvPr id="12" name="TextBox 12"/>
            <p:cNvSpPr txBox="1"/>
            <p:nvPr/>
          </p:nvSpPr>
          <p:spPr>
            <a:xfrm>
              <a:off x="-45560" y="-252607"/>
              <a:ext cx="812800" cy="860425"/>
            </a:xfrm>
            <a:prstGeom prst="rect">
              <a:avLst/>
            </a:prstGeom>
          </p:spPr>
          <p:txBody>
            <a:bodyPr lIns="50800" tIns="50800" rIns="50800" bIns="50800" rtlCol="0" anchor="ctr"/>
            <a:lstStyle/>
            <a:p>
              <a:pPr algn="ctr">
                <a:lnSpc>
                  <a:spcPts val="3474"/>
                </a:lnSpc>
              </a:pPr>
              <a:r>
                <a:rPr lang="en-US" sz="2481">
                  <a:solidFill>
                    <a:srgbClr val="000000"/>
                  </a:solidFill>
                  <a:latin typeface="Canva Sans Bold"/>
                </a:rPr>
                <a:t>Low Revenue</a:t>
              </a:r>
            </a:p>
          </p:txBody>
        </p:sp>
      </p:grpSp>
      <p:sp>
        <p:nvSpPr>
          <p:cNvPr id="13" name="Freeform 13"/>
          <p:cNvSpPr/>
          <p:nvPr/>
        </p:nvSpPr>
        <p:spPr>
          <a:xfrm>
            <a:off x="222574" y="2993626"/>
            <a:ext cx="6052642" cy="2186454"/>
          </a:xfrm>
          <a:custGeom>
            <a:avLst/>
            <a:gdLst/>
            <a:ahLst/>
            <a:cxnLst/>
            <a:rect l="l" t="t" r="r" b="b"/>
            <a:pathLst>
              <a:path w="6052642" h="2186454">
                <a:moveTo>
                  <a:pt x="0" y="0"/>
                </a:moveTo>
                <a:lnTo>
                  <a:pt x="6052642" y="0"/>
                </a:lnTo>
                <a:lnTo>
                  <a:pt x="6052642" y="2186454"/>
                </a:lnTo>
                <a:lnTo>
                  <a:pt x="0" y="2186454"/>
                </a:lnTo>
                <a:lnTo>
                  <a:pt x="0" y="0"/>
                </a:lnTo>
                <a:close/>
              </a:path>
            </a:pathLst>
          </a:custGeom>
          <a:blipFill>
            <a:blip r:embed="rId6"/>
            <a:stretch>
              <a:fillRect r="-1386"/>
            </a:stretch>
          </a:blipFill>
        </p:spPr>
        <p:txBody>
          <a:bodyPr/>
          <a:lstStyle/>
          <a:p>
            <a:endParaRPr lang="en-US"/>
          </a:p>
        </p:txBody>
      </p:sp>
      <p:sp>
        <p:nvSpPr>
          <p:cNvPr id="14" name="Freeform 14"/>
          <p:cNvSpPr/>
          <p:nvPr/>
        </p:nvSpPr>
        <p:spPr>
          <a:xfrm>
            <a:off x="6621762" y="2993626"/>
            <a:ext cx="6308941" cy="6428826"/>
          </a:xfrm>
          <a:custGeom>
            <a:avLst/>
            <a:gdLst/>
            <a:ahLst/>
            <a:cxnLst/>
            <a:rect l="l" t="t" r="r" b="b"/>
            <a:pathLst>
              <a:path w="6308941" h="6428826">
                <a:moveTo>
                  <a:pt x="0" y="0"/>
                </a:moveTo>
                <a:lnTo>
                  <a:pt x="6308941" y="0"/>
                </a:lnTo>
                <a:lnTo>
                  <a:pt x="6308941" y="6428826"/>
                </a:lnTo>
                <a:lnTo>
                  <a:pt x="0" y="6428826"/>
                </a:lnTo>
                <a:lnTo>
                  <a:pt x="0" y="0"/>
                </a:lnTo>
                <a:close/>
              </a:path>
            </a:pathLst>
          </a:custGeom>
          <a:blipFill>
            <a:blip r:embed="rId7"/>
            <a:stretch>
              <a:fillRect/>
            </a:stretch>
          </a:blipFill>
        </p:spPr>
        <p:txBody>
          <a:bodyPr/>
          <a:lstStyle/>
          <a:p>
            <a:endParaRPr lang="en-US"/>
          </a:p>
        </p:txBody>
      </p:sp>
      <p:sp>
        <p:nvSpPr>
          <p:cNvPr id="15" name="Freeform 15"/>
          <p:cNvSpPr/>
          <p:nvPr/>
        </p:nvSpPr>
        <p:spPr>
          <a:xfrm>
            <a:off x="13273603" y="2993626"/>
            <a:ext cx="4683500" cy="6428826"/>
          </a:xfrm>
          <a:custGeom>
            <a:avLst/>
            <a:gdLst/>
            <a:ahLst/>
            <a:cxnLst/>
            <a:rect l="l" t="t" r="r" b="b"/>
            <a:pathLst>
              <a:path w="4683500" h="6428826">
                <a:moveTo>
                  <a:pt x="0" y="0"/>
                </a:moveTo>
                <a:lnTo>
                  <a:pt x="4683500" y="0"/>
                </a:lnTo>
                <a:lnTo>
                  <a:pt x="4683500" y="6428826"/>
                </a:lnTo>
                <a:lnTo>
                  <a:pt x="0" y="6428826"/>
                </a:lnTo>
                <a:lnTo>
                  <a:pt x="0" y="0"/>
                </a:lnTo>
                <a:close/>
              </a:path>
            </a:pathLst>
          </a:custGeom>
          <a:blipFill>
            <a:blip r:embed="rId8"/>
            <a:stretch>
              <a:fillRect/>
            </a:stretch>
          </a:blipFill>
        </p:spPr>
        <p:txBody>
          <a:bodyPr/>
          <a:lstStyle/>
          <a:p>
            <a:endParaRPr lang="en-US"/>
          </a:p>
        </p:txBody>
      </p:sp>
      <p:sp>
        <p:nvSpPr>
          <p:cNvPr id="16" name="TextBox 16"/>
          <p:cNvSpPr txBox="1"/>
          <p:nvPr/>
        </p:nvSpPr>
        <p:spPr>
          <a:xfrm>
            <a:off x="3044245" y="476536"/>
            <a:ext cx="12842677" cy="1047178"/>
          </a:xfrm>
          <a:prstGeom prst="rect">
            <a:avLst/>
          </a:prstGeom>
        </p:spPr>
        <p:txBody>
          <a:bodyPr lIns="0" tIns="0" rIns="0" bIns="0" rtlCol="0" anchor="t">
            <a:spAutoFit/>
          </a:bodyPr>
          <a:lstStyle/>
          <a:p>
            <a:pPr>
              <a:lnSpc>
                <a:spcPts val="4231"/>
              </a:lnSpc>
              <a:spcBef>
                <a:spcPct val="0"/>
              </a:spcBef>
            </a:pPr>
            <a:r>
              <a:rPr lang="en-US" sz="3022" spc="30" dirty="0">
                <a:solidFill>
                  <a:srgbClr val="000000"/>
                </a:solidFill>
                <a:latin typeface="Canva Sans Bold"/>
              </a:rPr>
              <a:t>4. Categorize districts into three segments based on their stamp </a:t>
            </a:r>
          </a:p>
          <a:p>
            <a:pPr>
              <a:lnSpc>
                <a:spcPts val="4231"/>
              </a:lnSpc>
              <a:spcBef>
                <a:spcPct val="0"/>
              </a:spcBef>
            </a:pPr>
            <a:r>
              <a:rPr lang="en-US" sz="3022" spc="30" dirty="0">
                <a:solidFill>
                  <a:srgbClr val="000000"/>
                </a:solidFill>
                <a:latin typeface="Canva Sans Bold"/>
              </a:rPr>
              <a:t>registration revenue generation during the fiscal year 2021 to 2022.</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A9DFD0"/>
        </a:solidFill>
        <a:effectLst/>
      </p:bgPr>
    </p:bg>
    <p:spTree>
      <p:nvGrpSpPr>
        <p:cNvPr id="1" name=""/>
        <p:cNvGrpSpPr/>
        <p:nvPr/>
      </p:nvGrpSpPr>
      <p:grpSpPr>
        <a:xfrm>
          <a:off x="0" y="0"/>
          <a:ext cx="0" cy="0"/>
          <a:chOff x="0" y="0"/>
          <a:chExt cx="0" cy="0"/>
        </a:xfrm>
      </p:grpSpPr>
      <p:sp>
        <p:nvSpPr>
          <p:cNvPr id="2" name="Freeform 2"/>
          <p:cNvSpPr/>
          <p:nvPr/>
        </p:nvSpPr>
        <p:spPr>
          <a:xfrm>
            <a:off x="15381954" y="8467133"/>
            <a:ext cx="5277926" cy="4404669"/>
          </a:xfrm>
          <a:custGeom>
            <a:avLst/>
            <a:gdLst/>
            <a:ahLst/>
            <a:cxnLst/>
            <a:rect l="l" t="t" r="r" b="b"/>
            <a:pathLst>
              <a:path w="5277926" h="4404669">
                <a:moveTo>
                  <a:pt x="0" y="0"/>
                </a:moveTo>
                <a:lnTo>
                  <a:pt x="5277926" y="0"/>
                </a:lnTo>
                <a:lnTo>
                  <a:pt x="5277926" y="4404669"/>
                </a:lnTo>
                <a:lnTo>
                  <a:pt x="0" y="4404669"/>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US"/>
          </a:p>
        </p:txBody>
      </p:sp>
      <p:sp>
        <p:nvSpPr>
          <p:cNvPr id="3" name="Freeform 3"/>
          <p:cNvSpPr/>
          <p:nvPr/>
        </p:nvSpPr>
        <p:spPr>
          <a:xfrm>
            <a:off x="-2108403" y="-2764957"/>
            <a:ext cx="4661953" cy="4748285"/>
          </a:xfrm>
          <a:custGeom>
            <a:avLst/>
            <a:gdLst/>
            <a:ahLst/>
            <a:cxnLst/>
            <a:rect l="l" t="t" r="r" b="b"/>
            <a:pathLst>
              <a:path w="4661953" h="4748285">
                <a:moveTo>
                  <a:pt x="0" y="0"/>
                </a:moveTo>
                <a:lnTo>
                  <a:pt x="4661953" y="0"/>
                </a:lnTo>
                <a:lnTo>
                  <a:pt x="4661953" y="4748285"/>
                </a:lnTo>
                <a:lnTo>
                  <a:pt x="0" y="4748285"/>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US"/>
          </a:p>
        </p:txBody>
      </p:sp>
      <p:sp>
        <p:nvSpPr>
          <p:cNvPr id="4" name="Freeform 4"/>
          <p:cNvSpPr/>
          <p:nvPr/>
        </p:nvSpPr>
        <p:spPr>
          <a:xfrm>
            <a:off x="-4465" y="0"/>
            <a:ext cx="18292465" cy="10284490"/>
          </a:xfrm>
          <a:custGeom>
            <a:avLst/>
            <a:gdLst/>
            <a:ahLst/>
            <a:cxnLst/>
            <a:rect l="l" t="t" r="r" b="b"/>
            <a:pathLst>
              <a:path w="18292465" h="10284490">
                <a:moveTo>
                  <a:pt x="0" y="0"/>
                </a:moveTo>
                <a:lnTo>
                  <a:pt x="18292465" y="0"/>
                </a:lnTo>
                <a:lnTo>
                  <a:pt x="18292465" y="10284490"/>
                </a:lnTo>
                <a:lnTo>
                  <a:pt x="0" y="10284490"/>
                </a:lnTo>
                <a:lnTo>
                  <a:pt x="0" y="0"/>
                </a:lnTo>
                <a:close/>
              </a:path>
            </a:pathLst>
          </a:custGeom>
          <a:blipFill>
            <a:blip r:embed="rId6"/>
            <a:stretch>
              <a:fillRect/>
            </a:stretch>
          </a:blipFill>
        </p:spPr>
        <p:txBody>
          <a:bodyPr/>
          <a:lstStyle/>
          <a:p>
            <a:endParaRPr 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A9DFD0"/>
        </a:solidFill>
        <a:effectLst/>
      </p:bgPr>
    </p:bg>
    <p:spTree>
      <p:nvGrpSpPr>
        <p:cNvPr id="1" name=""/>
        <p:cNvGrpSpPr/>
        <p:nvPr/>
      </p:nvGrpSpPr>
      <p:grpSpPr>
        <a:xfrm>
          <a:off x="0" y="0"/>
          <a:ext cx="0" cy="0"/>
          <a:chOff x="0" y="0"/>
          <a:chExt cx="0" cy="0"/>
        </a:xfrm>
      </p:grpSpPr>
      <p:sp>
        <p:nvSpPr>
          <p:cNvPr id="2" name="Freeform 2"/>
          <p:cNvSpPr/>
          <p:nvPr/>
        </p:nvSpPr>
        <p:spPr>
          <a:xfrm>
            <a:off x="15977278" y="8392718"/>
            <a:ext cx="5277926" cy="4404669"/>
          </a:xfrm>
          <a:custGeom>
            <a:avLst/>
            <a:gdLst/>
            <a:ahLst/>
            <a:cxnLst/>
            <a:rect l="l" t="t" r="r" b="b"/>
            <a:pathLst>
              <a:path w="5277926" h="4404669">
                <a:moveTo>
                  <a:pt x="0" y="0"/>
                </a:moveTo>
                <a:lnTo>
                  <a:pt x="5277926" y="0"/>
                </a:lnTo>
                <a:lnTo>
                  <a:pt x="5277926" y="4404669"/>
                </a:lnTo>
                <a:lnTo>
                  <a:pt x="0" y="4404669"/>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US"/>
          </a:p>
        </p:txBody>
      </p:sp>
      <p:sp>
        <p:nvSpPr>
          <p:cNvPr id="3" name="Freeform 3"/>
          <p:cNvSpPr/>
          <p:nvPr/>
        </p:nvSpPr>
        <p:spPr>
          <a:xfrm>
            <a:off x="-2330976" y="-2625471"/>
            <a:ext cx="4661953" cy="4748285"/>
          </a:xfrm>
          <a:custGeom>
            <a:avLst/>
            <a:gdLst/>
            <a:ahLst/>
            <a:cxnLst/>
            <a:rect l="l" t="t" r="r" b="b"/>
            <a:pathLst>
              <a:path w="4661953" h="4748285">
                <a:moveTo>
                  <a:pt x="0" y="0"/>
                </a:moveTo>
                <a:lnTo>
                  <a:pt x="4661952" y="0"/>
                </a:lnTo>
                <a:lnTo>
                  <a:pt x="4661952" y="4748285"/>
                </a:lnTo>
                <a:lnTo>
                  <a:pt x="0" y="4748285"/>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US"/>
          </a:p>
        </p:txBody>
      </p:sp>
      <p:sp>
        <p:nvSpPr>
          <p:cNvPr id="4" name="Freeform 4"/>
          <p:cNvSpPr/>
          <p:nvPr/>
        </p:nvSpPr>
        <p:spPr>
          <a:xfrm>
            <a:off x="788118" y="3346320"/>
            <a:ext cx="10243264" cy="5311947"/>
          </a:xfrm>
          <a:custGeom>
            <a:avLst/>
            <a:gdLst/>
            <a:ahLst/>
            <a:cxnLst/>
            <a:rect l="l" t="t" r="r" b="b"/>
            <a:pathLst>
              <a:path w="10243264" h="5311947">
                <a:moveTo>
                  <a:pt x="0" y="0"/>
                </a:moveTo>
                <a:lnTo>
                  <a:pt x="10243264" y="0"/>
                </a:lnTo>
                <a:lnTo>
                  <a:pt x="10243264" y="5311948"/>
                </a:lnTo>
                <a:lnTo>
                  <a:pt x="0" y="5311948"/>
                </a:lnTo>
                <a:lnTo>
                  <a:pt x="0" y="0"/>
                </a:lnTo>
                <a:close/>
              </a:path>
            </a:pathLst>
          </a:custGeom>
          <a:blipFill>
            <a:blip r:embed="rId6"/>
            <a:stretch>
              <a:fillRect l="-258" r="-2552" b="-1050"/>
            </a:stretch>
          </a:blipFill>
        </p:spPr>
        <p:txBody>
          <a:bodyPr/>
          <a:lstStyle/>
          <a:p>
            <a:endParaRPr lang="en-US"/>
          </a:p>
        </p:txBody>
      </p:sp>
      <p:grpSp>
        <p:nvGrpSpPr>
          <p:cNvPr id="5" name="Group 5"/>
          <p:cNvGrpSpPr/>
          <p:nvPr/>
        </p:nvGrpSpPr>
        <p:grpSpPr>
          <a:xfrm>
            <a:off x="4426493" y="1985446"/>
            <a:ext cx="9435015" cy="944862"/>
            <a:chOff x="0" y="0"/>
            <a:chExt cx="2484942" cy="248853"/>
          </a:xfrm>
        </p:grpSpPr>
        <p:sp>
          <p:nvSpPr>
            <p:cNvPr id="6" name="Freeform 6"/>
            <p:cNvSpPr/>
            <p:nvPr/>
          </p:nvSpPr>
          <p:spPr>
            <a:xfrm>
              <a:off x="0" y="0"/>
              <a:ext cx="2484942" cy="242131"/>
            </a:xfrm>
            <a:custGeom>
              <a:avLst/>
              <a:gdLst/>
              <a:ahLst/>
              <a:cxnLst/>
              <a:rect l="l" t="t" r="r" b="b"/>
              <a:pathLst>
                <a:path w="2484942" h="242131">
                  <a:moveTo>
                    <a:pt x="41848" y="0"/>
                  </a:moveTo>
                  <a:lnTo>
                    <a:pt x="2443094" y="0"/>
                  </a:lnTo>
                  <a:cubicBezTo>
                    <a:pt x="2466206" y="0"/>
                    <a:pt x="2484942" y="18736"/>
                    <a:pt x="2484942" y="41848"/>
                  </a:cubicBezTo>
                  <a:lnTo>
                    <a:pt x="2484942" y="200282"/>
                  </a:lnTo>
                  <a:cubicBezTo>
                    <a:pt x="2484942" y="223395"/>
                    <a:pt x="2466206" y="242131"/>
                    <a:pt x="2443094" y="242131"/>
                  </a:cubicBezTo>
                  <a:lnTo>
                    <a:pt x="41848" y="242131"/>
                  </a:lnTo>
                  <a:cubicBezTo>
                    <a:pt x="18736" y="242131"/>
                    <a:pt x="0" y="223395"/>
                    <a:pt x="0" y="200282"/>
                  </a:cubicBezTo>
                  <a:lnTo>
                    <a:pt x="0" y="41848"/>
                  </a:lnTo>
                  <a:cubicBezTo>
                    <a:pt x="0" y="18736"/>
                    <a:pt x="18736" y="0"/>
                    <a:pt x="41848" y="0"/>
                  </a:cubicBezTo>
                  <a:close/>
                </a:path>
              </a:pathLst>
            </a:custGeom>
            <a:solidFill>
              <a:srgbClr val="3ECDA6"/>
            </a:solidFill>
          </p:spPr>
          <p:txBody>
            <a:bodyPr/>
            <a:lstStyle/>
            <a:p>
              <a:endParaRPr lang="en-US"/>
            </a:p>
          </p:txBody>
        </p:sp>
        <p:sp>
          <p:nvSpPr>
            <p:cNvPr id="7" name="TextBox 7"/>
            <p:cNvSpPr txBox="1"/>
            <p:nvPr/>
          </p:nvSpPr>
          <p:spPr>
            <a:xfrm>
              <a:off x="0" y="0"/>
              <a:ext cx="2484942" cy="248853"/>
            </a:xfrm>
            <a:prstGeom prst="rect">
              <a:avLst/>
            </a:prstGeom>
          </p:spPr>
          <p:txBody>
            <a:bodyPr lIns="50800" tIns="50800" rIns="50800" bIns="50800" rtlCol="0" anchor="ctr"/>
            <a:lstStyle/>
            <a:p>
              <a:pPr algn="ctr">
                <a:lnSpc>
                  <a:spcPts val="3212"/>
                </a:lnSpc>
              </a:pPr>
              <a:r>
                <a:rPr lang="en-US" sz="2294" spc="22" dirty="0">
                  <a:solidFill>
                    <a:srgbClr val="000000"/>
                  </a:solidFill>
                  <a:latin typeface="Canva Sans Bold"/>
                </a:rPr>
                <a:t>Top 10 Districts vehicle sales (Fuel –Type Category)</a:t>
              </a:r>
            </a:p>
          </p:txBody>
        </p:sp>
      </p:grpSp>
      <p:sp>
        <p:nvSpPr>
          <p:cNvPr id="8" name="TextBox 8"/>
          <p:cNvSpPr txBox="1"/>
          <p:nvPr/>
        </p:nvSpPr>
        <p:spPr>
          <a:xfrm>
            <a:off x="11659322" y="3521432"/>
            <a:ext cx="5599978" cy="4216539"/>
          </a:xfrm>
          <a:prstGeom prst="rect">
            <a:avLst/>
          </a:prstGeom>
        </p:spPr>
        <p:txBody>
          <a:bodyPr lIns="0" tIns="0" rIns="0" bIns="0" rtlCol="0" anchor="t">
            <a:spAutoFit/>
          </a:bodyPr>
          <a:lstStyle/>
          <a:p>
            <a:pPr marL="430615" lvl="1" indent="-215308">
              <a:lnSpc>
                <a:spcPts val="2792"/>
              </a:lnSpc>
              <a:buFont typeface="Arial"/>
              <a:buChar char="•"/>
            </a:pPr>
            <a:r>
              <a:rPr lang="en-US" sz="1994" spc="19" dirty="0">
                <a:solidFill>
                  <a:srgbClr val="000000"/>
                </a:solidFill>
                <a:latin typeface="Canva Sans"/>
              </a:rPr>
              <a:t>Vehicle sales are highest in Hyderabad, followed closely by Medchal Malkajgiri and Rangareddy, mainly due to their urban population and economic activities.</a:t>
            </a:r>
          </a:p>
          <a:p>
            <a:pPr marL="430615" lvl="1" indent="-215308">
              <a:lnSpc>
                <a:spcPts val="2792"/>
              </a:lnSpc>
              <a:buFont typeface="Arial"/>
              <a:buChar char="•"/>
            </a:pPr>
            <a:r>
              <a:rPr lang="en-US" sz="1994" spc="19" dirty="0">
                <a:solidFill>
                  <a:srgbClr val="000000"/>
                </a:solidFill>
                <a:latin typeface="Canva Sans"/>
              </a:rPr>
              <a:t> Urban areas tend to have higher sales due to better job opportunities and infrastructure.</a:t>
            </a:r>
          </a:p>
          <a:p>
            <a:pPr marL="430615" lvl="1" indent="-215308">
              <a:lnSpc>
                <a:spcPts val="2792"/>
              </a:lnSpc>
              <a:buFont typeface="Arial"/>
              <a:buChar char="•"/>
            </a:pPr>
            <a:r>
              <a:rPr lang="en-US" sz="1994" spc="19" dirty="0">
                <a:solidFill>
                  <a:srgbClr val="000000"/>
                </a:solidFill>
                <a:latin typeface="Canva Sans"/>
              </a:rPr>
              <a:t> Sangareddy and Nizamabad, Warangal, Vikarabad, and Mahabubnagar represent growth opportunities for the automotive sector.</a:t>
            </a:r>
          </a:p>
        </p:txBody>
      </p:sp>
      <p:sp>
        <p:nvSpPr>
          <p:cNvPr id="9" name="TextBox 9"/>
          <p:cNvSpPr txBox="1"/>
          <p:nvPr/>
        </p:nvSpPr>
        <p:spPr>
          <a:xfrm>
            <a:off x="2330976" y="446805"/>
            <a:ext cx="14928324" cy="1125690"/>
          </a:xfrm>
          <a:prstGeom prst="rect">
            <a:avLst/>
          </a:prstGeom>
        </p:spPr>
        <p:txBody>
          <a:bodyPr lIns="0" tIns="0" rIns="0" bIns="0" rtlCol="0" anchor="t">
            <a:spAutoFit/>
          </a:bodyPr>
          <a:lstStyle/>
          <a:p>
            <a:pPr algn="just">
              <a:lnSpc>
                <a:spcPts val="3054"/>
              </a:lnSpc>
              <a:spcBef>
                <a:spcPct val="0"/>
              </a:spcBef>
            </a:pPr>
            <a:r>
              <a:rPr lang="en-US" sz="2181">
                <a:solidFill>
                  <a:srgbClr val="000000"/>
                </a:solidFill>
                <a:latin typeface="Canva Sans Bold"/>
              </a:rPr>
              <a:t>5. Investigate whether there is any correlation between vehicle sales and specific months or seasons in different districts. Are there any months or seasons that consistently show higher or lower sales rate, and if yes, what could be the driving factors? (Consider Fuel-Type category only)</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A9DFD0"/>
        </a:solidFill>
        <a:effectLst/>
      </p:bgPr>
    </p:bg>
    <p:spTree>
      <p:nvGrpSpPr>
        <p:cNvPr id="1" name=""/>
        <p:cNvGrpSpPr/>
        <p:nvPr/>
      </p:nvGrpSpPr>
      <p:grpSpPr>
        <a:xfrm>
          <a:off x="0" y="0"/>
          <a:ext cx="0" cy="0"/>
          <a:chOff x="0" y="0"/>
          <a:chExt cx="0" cy="0"/>
        </a:xfrm>
      </p:grpSpPr>
      <p:sp>
        <p:nvSpPr>
          <p:cNvPr id="2" name="Freeform 2"/>
          <p:cNvSpPr/>
          <p:nvPr/>
        </p:nvSpPr>
        <p:spPr>
          <a:xfrm>
            <a:off x="15977278" y="8392718"/>
            <a:ext cx="5277926" cy="4404669"/>
          </a:xfrm>
          <a:custGeom>
            <a:avLst/>
            <a:gdLst/>
            <a:ahLst/>
            <a:cxnLst/>
            <a:rect l="l" t="t" r="r" b="b"/>
            <a:pathLst>
              <a:path w="5277926" h="4404669">
                <a:moveTo>
                  <a:pt x="0" y="0"/>
                </a:moveTo>
                <a:lnTo>
                  <a:pt x="5277926" y="0"/>
                </a:lnTo>
                <a:lnTo>
                  <a:pt x="5277926" y="4404669"/>
                </a:lnTo>
                <a:lnTo>
                  <a:pt x="0" y="4404669"/>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US"/>
          </a:p>
        </p:txBody>
      </p:sp>
      <p:sp>
        <p:nvSpPr>
          <p:cNvPr id="3" name="Freeform 3"/>
          <p:cNvSpPr/>
          <p:nvPr/>
        </p:nvSpPr>
        <p:spPr>
          <a:xfrm>
            <a:off x="-2330976" y="-2625471"/>
            <a:ext cx="4661953" cy="4748285"/>
          </a:xfrm>
          <a:custGeom>
            <a:avLst/>
            <a:gdLst/>
            <a:ahLst/>
            <a:cxnLst/>
            <a:rect l="l" t="t" r="r" b="b"/>
            <a:pathLst>
              <a:path w="4661953" h="4748285">
                <a:moveTo>
                  <a:pt x="0" y="0"/>
                </a:moveTo>
                <a:lnTo>
                  <a:pt x="4661952" y="0"/>
                </a:lnTo>
                <a:lnTo>
                  <a:pt x="4661952" y="4748285"/>
                </a:lnTo>
                <a:lnTo>
                  <a:pt x="0" y="4748285"/>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US"/>
          </a:p>
        </p:txBody>
      </p:sp>
      <p:grpSp>
        <p:nvGrpSpPr>
          <p:cNvPr id="4" name="Group 4"/>
          <p:cNvGrpSpPr/>
          <p:nvPr/>
        </p:nvGrpSpPr>
        <p:grpSpPr>
          <a:xfrm>
            <a:off x="4971151" y="1228808"/>
            <a:ext cx="8979022" cy="894007"/>
            <a:chOff x="0" y="0"/>
            <a:chExt cx="2364845" cy="235459"/>
          </a:xfrm>
        </p:grpSpPr>
        <p:sp>
          <p:nvSpPr>
            <p:cNvPr id="5" name="Freeform 5"/>
            <p:cNvSpPr/>
            <p:nvPr/>
          </p:nvSpPr>
          <p:spPr>
            <a:xfrm>
              <a:off x="0" y="0"/>
              <a:ext cx="2364845" cy="235459"/>
            </a:xfrm>
            <a:custGeom>
              <a:avLst/>
              <a:gdLst/>
              <a:ahLst/>
              <a:cxnLst/>
              <a:rect l="l" t="t" r="r" b="b"/>
              <a:pathLst>
                <a:path w="2364845" h="235459">
                  <a:moveTo>
                    <a:pt x="43973" y="0"/>
                  </a:moveTo>
                  <a:lnTo>
                    <a:pt x="2320872" y="0"/>
                  </a:lnTo>
                  <a:cubicBezTo>
                    <a:pt x="2332535" y="0"/>
                    <a:pt x="2343719" y="4633"/>
                    <a:pt x="2351966" y="12880"/>
                  </a:cubicBezTo>
                  <a:cubicBezTo>
                    <a:pt x="2360213" y="21126"/>
                    <a:pt x="2364845" y="32311"/>
                    <a:pt x="2364845" y="43973"/>
                  </a:cubicBezTo>
                  <a:lnTo>
                    <a:pt x="2364845" y="191485"/>
                  </a:lnTo>
                  <a:cubicBezTo>
                    <a:pt x="2364845" y="203148"/>
                    <a:pt x="2360213" y="214332"/>
                    <a:pt x="2351966" y="222579"/>
                  </a:cubicBezTo>
                  <a:cubicBezTo>
                    <a:pt x="2343719" y="230826"/>
                    <a:pt x="2332535" y="235459"/>
                    <a:pt x="2320872" y="235459"/>
                  </a:cubicBezTo>
                  <a:lnTo>
                    <a:pt x="43973" y="235459"/>
                  </a:lnTo>
                  <a:cubicBezTo>
                    <a:pt x="32311" y="235459"/>
                    <a:pt x="21126" y="230826"/>
                    <a:pt x="12880" y="222579"/>
                  </a:cubicBezTo>
                  <a:cubicBezTo>
                    <a:pt x="4633" y="214332"/>
                    <a:pt x="0" y="203148"/>
                    <a:pt x="0" y="191485"/>
                  </a:cubicBezTo>
                  <a:lnTo>
                    <a:pt x="0" y="43973"/>
                  </a:lnTo>
                  <a:cubicBezTo>
                    <a:pt x="0" y="32311"/>
                    <a:pt x="4633" y="21126"/>
                    <a:pt x="12880" y="12880"/>
                  </a:cubicBezTo>
                  <a:cubicBezTo>
                    <a:pt x="21126" y="4633"/>
                    <a:pt x="32311" y="0"/>
                    <a:pt x="43973" y="0"/>
                  </a:cubicBezTo>
                  <a:close/>
                </a:path>
              </a:pathLst>
            </a:custGeom>
            <a:solidFill>
              <a:srgbClr val="3ECDA6"/>
            </a:solidFill>
          </p:spPr>
          <p:txBody>
            <a:bodyPr/>
            <a:lstStyle/>
            <a:p>
              <a:endParaRPr lang="en-US"/>
            </a:p>
          </p:txBody>
        </p:sp>
        <p:sp>
          <p:nvSpPr>
            <p:cNvPr id="6" name="TextBox 6"/>
            <p:cNvSpPr txBox="1"/>
            <p:nvPr/>
          </p:nvSpPr>
          <p:spPr>
            <a:xfrm>
              <a:off x="0" y="0"/>
              <a:ext cx="2364845" cy="235459"/>
            </a:xfrm>
            <a:prstGeom prst="rect">
              <a:avLst/>
            </a:prstGeom>
          </p:spPr>
          <p:txBody>
            <a:bodyPr lIns="50800" tIns="50800" rIns="50800" bIns="50800" rtlCol="0" anchor="ctr"/>
            <a:lstStyle/>
            <a:p>
              <a:pPr algn="ctr">
                <a:lnSpc>
                  <a:spcPts val="3632"/>
                </a:lnSpc>
              </a:pPr>
              <a:r>
                <a:rPr lang="en-US" sz="2594" spc="25" dirty="0">
                  <a:solidFill>
                    <a:srgbClr val="000000"/>
                  </a:solidFill>
                  <a:latin typeface="Canva Sans Bold"/>
                </a:rPr>
                <a:t>Monthly wise vehicle sales (Fuel –Type Category)</a:t>
              </a:r>
            </a:p>
          </p:txBody>
        </p:sp>
      </p:grpSp>
      <p:sp>
        <p:nvSpPr>
          <p:cNvPr id="7" name="Freeform 7"/>
          <p:cNvSpPr/>
          <p:nvPr/>
        </p:nvSpPr>
        <p:spPr>
          <a:xfrm>
            <a:off x="593700" y="2859117"/>
            <a:ext cx="11009691" cy="5240660"/>
          </a:xfrm>
          <a:custGeom>
            <a:avLst/>
            <a:gdLst/>
            <a:ahLst/>
            <a:cxnLst/>
            <a:rect l="l" t="t" r="r" b="b"/>
            <a:pathLst>
              <a:path w="11009691" h="5240660">
                <a:moveTo>
                  <a:pt x="0" y="0"/>
                </a:moveTo>
                <a:lnTo>
                  <a:pt x="11009690" y="0"/>
                </a:lnTo>
                <a:lnTo>
                  <a:pt x="11009690" y="5240660"/>
                </a:lnTo>
                <a:lnTo>
                  <a:pt x="0" y="5240660"/>
                </a:lnTo>
                <a:lnTo>
                  <a:pt x="0" y="0"/>
                </a:lnTo>
                <a:close/>
              </a:path>
            </a:pathLst>
          </a:custGeom>
          <a:blipFill>
            <a:blip r:embed="rId6"/>
            <a:stretch>
              <a:fillRect t="-6079" b="-1114"/>
            </a:stretch>
          </a:blipFill>
        </p:spPr>
        <p:txBody>
          <a:bodyPr/>
          <a:lstStyle/>
          <a:p>
            <a:endParaRPr lang="en-US"/>
          </a:p>
        </p:txBody>
      </p:sp>
      <p:sp>
        <p:nvSpPr>
          <p:cNvPr id="8" name="TextBox 8"/>
          <p:cNvSpPr txBox="1"/>
          <p:nvPr/>
        </p:nvSpPr>
        <p:spPr>
          <a:xfrm>
            <a:off x="11603390" y="2821017"/>
            <a:ext cx="6035903" cy="5626331"/>
          </a:xfrm>
          <a:prstGeom prst="rect">
            <a:avLst/>
          </a:prstGeom>
        </p:spPr>
        <p:txBody>
          <a:bodyPr lIns="0" tIns="0" rIns="0" bIns="0" rtlCol="0" anchor="t">
            <a:spAutoFit/>
          </a:bodyPr>
          <a:lstStyle/>
          <a:p>
            <a:pPr marL="429836" lvl="1" indent="-214918" algn="just">
              <a:lnSpc>
                <a:spcPts val="2787"/>
              </a:lnSpc>
              <a:buFont typeface="Arial"/>
              <a:buChar char="•"/>
            </a:pPr>
            <a:r>
              <a:rPr lang="en-US" sz="1990" spc="19">
                <a:solidFill>
                  <a:srgbClr val="000000"/>
                </a:solidFill>
                <a:latin typeface="Canva Sans Bold"/>
              </a:rPr>
              <a:t>Peak in October</a:t>
            </a:r>
            <a:r>
              <a:rPr lang="en-US" sz="1990" spc="19">
                <a:solidFill>
                  <a:srgbClr val="000000"/>
                </a:solidFill>
                <a:latin typeface="Canva Sans"/>
              </a:rPr>
              <a:t>: Celebrations during Dasara and Devi Nava Rathiri boost sales, with people taking advantage of special discounts.</a:t>
            </a:r>
          </a:p>
          <a:p>
            <a:pPr marL="429836" lvl="1" indent="-214918" algn="just">
              <a:lnSpc>
                <a:spcPts val="2787"/>
              </a:lnSpc>
              <a:buFont typeface="Arial"/>
              <a:buChar char="•"/>
            </a:pPr>
            <a:r>
              <a:rPr lang="en-US" sz="1990" spc="19">
                <a:solidFill>
                  <a:srgbClr val="000000"/>
                </a:solidFill>
                <a:latin typeface="Canva Sans Bold"/>
              </a:rPr>
              <a:t>Lowest</a:t>
            </a:r>
            <a:r>
              <a:rPr lang="en-US" sz="1990" spc="19">
                <a:solidFill>
                  <a:srgbClr val="000000"/>
                </a:solidFill>
                <a:latin typeface="Canva Sans"/>
              </a:rPr>
              <a:t> in April 2020 and May 2021: The COVID-19 pandemic led to a sharp decline in sales.</a:t>
            </a:r>
          </a:p>
          <a:p>
            <a:pPr marL="429836" lvl="1" indent="-214918" algn="just">
              <a:lnSpc>
                <a:spcPts val="2787"/>
              </a:lnSpc>
              <a:buFont typeface="Arial"/>
              <a:buChar char="•"/>
            </a:pPr>
            <a:r>
              <a:rPr lang="en-US" sz="1990" spc="19">
                <a:solidFill>
                  <a:srgbClr val="000000"/>
                </a:solidFill>
                <a:latin typeface="Canva Sans Bold"/>
              </a:rPr>
              <a:t>Steady trend:</a:t>
            </a:r>
            <a:r>
              <a:rPr lang="en-US" sz="1990" spc="19">
                <a:solidFill>
                  <a:srgbClr val="000000"/>
                </a:solidFill>
                <a:latin typeface="Canva Sans"/>
              </a:rPr>
              <a:t> However, sales remained consistent from December 2021 to September 2022, indicating stability in the market.</a:t>
            </a:r>
          </a:p>
          <a:p>
            <a:pPr marL="429836" lvl="1" indent="-214918" algn="just">
              <a:lnSpc>
                <a:spcPts val="2787"/>
              </a:lnSpc>
              <a:buFont typeface="Arial"/>
              <a:buChar char="•"/>
            </a:pPr>
            <a:r>
              <a:rPr lang="en-US" sz="1990" spc="19">
                <a:solidFill>
                  <a:srgbClr val="000000"/>
                </a:solidFill>
                <a:latin typeface="Canva Sans Bold"/>
              </a:rPr>
              <a:t>Challenges</a:t>
            </a:r>
            <a:r>
              <a:rPr lang="en-US" sz="1990" spc="19">
                <a:solidFill>
                  <a:srgbClr val="000000"/>
                </a:solidFill>
                <a:latin typeface="Canva Sans"/>
              </a:rPr>
              <a:t> Sales Drop in November and December 2022 due to rising inflation and Decreased ownership costs.</a:t>
            </a:r>
          </a:p>
          <a:p>
            <a:pPr algn="just">
              <a:lnSpc>
                <a:spcPts val="2787"/>
              </a:lnSpc>
            </a:pPr>
            <a:endParaRPr lang="en-US" sz="1990" spc="19">
              <a:solidFill>
                <a:srgbClr val="000000"/>
              </a:solidFill>
              <a:latin typeface="Canva Sans"/>
            </a:endParaRPr>
          </a:p>
          <a:p>
            <a:pPr algn="just">
              <a:lnSpc>
                <a:spcPts val="2787"/>
              </a:lnSpc>
            </a:pPr>
            <a:endParaRPr lang="en-US" sz="1990" spc="19">
              <a:solidFill>
                <a:srgbClr val="000000"/>
              </a:solidFill>
              <a:latin typeface="Canva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A9DFD0"/>
        </a:solidFill>
        <a:effectLst/>
      </p:bgPr>
    </p:bg>
    <p:spTree>
      <p:nvGrpSpPr>
        <p:cNvPr id="1" name=""/>
        <p:cNvGrpSpPr/>
        <p:nvPr/>
      </p:nvGrpSpPr>
      <p:grpSpPr>
        <a:xfrm>
          <a:off x="0" y="0"/>
          <a:ext cx="0" cy="0"/>
          <a:chOff x="0" y="0"/>
          <a:chExt cx="0" cy="0"/>
        </a:xfrm>
      </p:grpSpPr>
      <p:sp>
        <p:nvSpPr>
          <p:cNvPr id="2" name="Freeform 2"/>
          <p:cNvSpPr/>
          <p:nvPr/>
        </p:nvSpPr>
        <p:spPr>
          <a:xfrm>
            <a:off x="15381954" y="8467133"/>
            <a:ext cx="5277926" cy="4404669"/>
          </a:xfrm>
          <a:custGeom>
            <a:avLst/>
            <a:gdLst/>
            <a:ahLst/>
            <a:cxnLst/>
            <a:rect l="l" t="t" r="r" b="b"/>
            <a:pathLst>
              <a:path w="5277926" h="4404669">
                <a:moveTo>
                  <a:pt x="0" y="0"/>
                </a:moveTo>
                <a:lnTo>
                  <a:pt x="5277926" y="0"/>
                </a:lnTo>
                <a:lnTo>
                  <a:pt x="5277926" y="4404669"/>
                </a:lnTo>
                <a:lnTo>
                  <a:pt x="0" y="4404669"/>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US"/>
          </a:p>
        </p:txBody>
      </p:sp>
      <p:sp>
        <p:nvSpPr>
          <p:cNvPr id="3" name="Freeform 3"/>
          <p:cNvSpPr/>
          <p:nvPr/>
        </p:nvSpPr>
        <p:spPr>
          <a:xfrm>
            <a:off x="-2584306" y="-2853467"/>
            <a:ext cx="4661953" cy="4748285"/>
          </a:xfrm>
          <a:custGeom>
            <a:avLst/>
            <a:gdLst/>
            <a:ahLst/>
            <a:cxnLst/>
            <a:rect l="l" t="t" r="r" b="b"/>
            <a:pathLst>
              <a:path w="4661953" h="4748285">
                <a:moveTo>
                  <a:pt x="0" y="0"/>
                </a:moveTo>
                <a:lnTo>
                  <a:pt x="4661953" y="0"/>
                </a:lnTo>
                <a:lnTo>
                  <a:pt x="4661953" y="4748285"/>
                </a:lnTo>
                <a:lnTo>
                  <a:pt x="0" y="4748285"/>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US"/>
          </a:p>
        </p:txBody>
      </p:sp>
      <p:grpSp>
        <p:nvGrpSpPr>
          <p:cNvPr id="4" name="Group 4"/>
          <p:cNvGrpSpPr/>
          <p:nvPr/>
        </p:nvGrpSpPr>
        <p:grpSpPr>
          <a:xfrm>
            <a:off x="1028700" y="3597370"/>
            <a:ext cx="9060212" cy="5660930"/>
            <a:chOff x="0" y="0"/>
            <a:chExt cx="12080282" cy="7547907"/>
          </a:xfrm>
        </p:grpSpPr>
        <p:sp>
          <p:nvSpPr>
            <p:cNvPr id="5" name="TextBox 5"/>
            <p:cNvSpPr txBox="1"/>
            <p:nvPr/>
          </p:nvSpPr>
          <p:spPr>
            <a:xfrm>
              <a:off x="4339833" y="6974756"/>
              <a:ext cx="670963" cy="573151"/>
            </a:xfrm>
            <a:prstGeom prst="rect">
              <a:avLst/>
            </a:prstGeom>
          </p:spPr>
          <p:txBody>
            <a:bodyPr lIns="0" tIns="0" rIns="0" bIns="0" rtlCol="0" anchor="t">
              <a:spAutoFit/>
            </a:bodyPr>
            <a:lstStyle/>
            <a:p>
              <a:pPr algn="ctr">
                <a:lnSpc>
                  <a:spcPts val="3619"/>
                </a:lnSpc>
              </a:pPr>
              <a:endParaRPr lang="en-US" sz="2585" dirty="0">
                <a:solidFill>
                  <a:srgbClr val="000000"/>
                </a:solidFill>
                <a:latin typeface="Open Sans Extra Bold"/>
              </a:endParaRPr>
            </a:p>
          </p:txBody>
        </p:sp>
        <p:sp>
          <p:nvSpPr>
            <p:cNvPr id="6" name="TextBox 6"/>
            <p:cNvSpPr txBox="1"/>
            <p:nvPr/>
          </p:nvSpPr>
          <p:spPr>
            <a:xfrm>
              <a:off x="5574254" y="6974756"/>
              <a:ext cx="927333" cy="573151"/>
            </a:xfrm>
            <a:prstGeom prst="rect">
              <a:avLst/>
            </a:prstGeom>
          </p:spPr>
          <p:txBody>
            <a:bodyPr lIns="0" tIns="0" rIns="0" bIns="0" rtlCol="0" anchor="t">
              <a:spAutoFit/>
            </a:bodyPr>
            <a:lstStyle/>
            <a:p>
              <a:pPr algn="ctr">
                <a:lnSpc>
                  <a:spcPts val="3619"/>
                </a:lnSpc>
              </a:pPr>
              <a:r>
                <a:rPr lang="en-US" sz="2585">
                  <a:solidFill>
                    <a:srgbClr val="000000"/>
                  </a:solidFill>
                  <a:latin typeface="Open Sans Extra Bold"/>
                </a:rPr>
                <a:t>50 K</a:t>
              </a:r>
            </a:p>
          </p:txBody>
        </p:sp>
        <p:sp>
          <p:nvSpPr>
            <p:cNvPr id="7" name="TextBox 7"/>
            <p:cNvSpPr txBox="1"/>
            <p:nvPr/>
          </p:nvSpPr>
          <p:spPr>
            <a:xfrm>
              <a:off x="6808587" y="6974756"/>
              <a:ext cx="1183878" cy="573151"/>
            </a:xfrm>
            <a:prstGeom prst="rect">
              <a:avLst/>
            </a:prstGeom>
          </p:spPr>
          <p:txBody>
            <a:bodyPr lIns="0" tIns="0" rIns="0" bIns="0" rtlCol="0" anchor="t">
              <a:spAutoFit/>
            </a:bodyPr>
            <a:lstStyle/>
            <a:p>
              <a:pPr algn="ctr">
                <a:lnSpc>
                  <a:spcPts val="3619"/>
                </a:lnSpc>
              </a:pPr>
              <a:r>
                <a:rPr lang="en-US" sz="2585">
                  <a:solidFill>
                    <a:srgbClr val="000000"/>
                  </a:solidFill>
                  <a:latin typeface="Open Sans Extra Bold"/>
                </a:rPr>
                <a:t>100 K</a:t>
              </a:r>
            </a:p>
          </p:txBody>
        </p:sp>
        <p:sp>
          <p:nvSpPr>
            <p:cNvPr id="8" name="TextBox 8"/>
            <p:cNvSpPr txBox="1"/>
            <p:nvPr/>
          </p:nvSpPr>
          <p:spPr>
            <a:xfrm>
              <a:off x="8171193" y="6974756"/>
              <a:ext cx="1183878" cy="573151"/>
            </a:xfrm>
            <a:prstGeom prst="rect">
              <a:avLst/>
            </a:prstGeom>
          </p:spPr>
          <p:txBody>
            <a:bodyPr lIns="0" tIns="0" rIns="0" bIns="0" rtlCol="0" anchor="t">
              <a:spAutoFit/>
            </a:bodyPr>
            <a:lstStyle/>
            <a:p>
              <a:pPr algn="ctr">
                <a:lnSpc>
                  <a:spcPts val="3619"/>
                </a:lnSpc>
              </a:pPr>
              <a:r>
                <a:rPr lang="en-US" sz="2585">
                  <a:solidFill>
                    <a:srgbClr val="000000"/>
                  </a:solidFill>
                  <a:latin typeface="Open Sans Extra Bold"/>
                </a:rPr>
                <a:t>150 K</a:t>
              </a:r>
            </a:p>
          </p:txBody>
        </p:sp>
        <p:sp>
          <p:nvSpPr>
            <p:cNvPr id="9" name="TextBox 9"/>
            <p:cNvSpPr txBox="1"/>
            <p:nvPr/>
          </p:nvSpPr>
          <p:spPr>
            <a:xfrm>
              <a:off x="9533799" y="6974756"/>
              <a:ext cx="1183878" cy="573151"/>
            </a:xfrm>
            <a:prstGeom prst="rect">
              <a:avLst/>
            </a:prstGeom>
          </p:spPr>
          <p:txBody>
            <a:bodyPr lIns="0" tIns="0" rIns="0" bIns="0" rtlCol="0" anchor="t">
              <a:spAutoFit/>
            </a:bodyPr>
            <a:lstStyle/>
            <a:p>
              <a:pPr algn="ctr">
                <a:lnSpc>
                  <a:spcPts val="3619"/>
                </a:lnSpc>
              </a:pPr>
              <a:r>
                <a:rPr lang="en-US" sz="2585">
                  <a:solidFill>
                    <a:srgbClr val="000000"/>
                  </a:solidFill>
                  <a:latin typeface="Open Sans Extra Bold"/>
                </a:rPr>
                <a:t>200 K</a:t>
              </a:r>
            </a:p>
          </p:txBody>
        </p:sp>
        <p:sp>
          <p:nvSpPr>
            <p:cNvPr id="10" name="TextBox 10"/>
            <p:cNvSpPr txBox="1"/>
            <p:nvPr/>
          </p:nvSpPr>
          <p:spPr>
            <a:xfrm>
              <a:off x="10896405" y="6974756"/>
              <a:ext cx="1183878" cy="573151"/>
            </a:xfrm>
            <a:prstGeom prst="rect">
              <a:avLst/>
            </a:prstGeom>
          </p:spPr>
          <p:txBody>
            <a:bodyPr lIns="0" tIns="0" rIns="0" bIns="0" rtlCol="0" anchor="t">
              <a:spAutoFit/>
            </a:bodyPr>
            <a:lstStyle/>
            <a:p>
              <a:pPr algn="ctr">
                <a:lnSpc>
                  <a:spcPts val="3619"/>
                </a:lnSpc>
              </a:pPr>
              <a:r>
                <a:rPr lang="en-US" sz="2585">
                  <a:solidFill>
                    <a:srgbClr val="000000"/>
                  </a:solidFill>
                  <a:latin typeface="Open Sans Extra Bold"/>
                </a:rPr>
                <a:t>250 K</a:t>
              </a:r>
            </a:p>
          </p:txBody>
        </p:sp>
        <p:sp>
          <p:nvSpPr>
            <p:cNvPr id="11" name="TextBox 11"/>
            <p:cNvSpPr txBox="1"/>
            <p:nvPr/>
          </p:nvSpPr>
          <p:spPr>
            <a:xfrm>
              <a:off x="1760885" y="315055"/>
              <a:ext cx="2695553" cy="573151"/>
            </a:xfrm>
            <a:prstGeom prst="rect">
              <a:avLst/>
            </a:prstGeom>
          </p:spPr>
          <p:txBody>
            <a:bodyPr lIns="0" tIns="0" rIns="0" bIns="0" rtlCol="0" anchor="t">
              <a:spAutoFit/>
            </a:bodyPr>
            <a:lstStyle/>
            <a:p>
              <a:pPr algn="r">
                <a:lnSpc>
                  <a:spcPts val="3619"/>
                </a:lnSpc>
              </a:pPr>
              <a:r>
                <a:rPr lang="en-US" sz="2585">
                  <a:solidFill>
                    <a:srgbClr val="000000"/>
                  </a:solidFill>
                  <a:latin typeface="Open Sans Extra Bold"/>
                </a:rPr>
                <a:t>Hyderabad  </a:t>
              </a:r>
            </a:p>
          </p:txBody>
        </p:sp>
        <p:sp>
          <p:nvSpPr>
            <p:cNvPr id="12" name="TextBox 12"/>
            <p:cNvSpPr txBox="1"/>
            <p:nvPr/>
          </p:nvSpPr>
          <p:spPr>
            <a:xfrm>
              <a:off x="0" y="1703209"/>
              <a:ext cx="4456437" cy="573151"/>
            </a:xfrm>
            <a:prstGeom prst="rect">
              <a:avLst/>
            </a:prstGeom>
          </p:spPr>
          <p:txBody>
            <a:bodyPr lIns="0" tIns="0" rIns="0" bIns="0" rtlCol="0" anchor="t">
              <a:spAutoFit/>
            </a:bodyPr>
            <a:lstStyle/>
            <a:p>
              <a:pPr algn="r">
                <a:lnSpc>
                  <a:spcPts val="3619"/>
                </a:lnSpc>
              </a:pPr>
              <a:r>
                <a:rPr lang="en-US" sz="2585" dirty="0">
                  <a:solidFill>
                    <a:srgbClr val="000000"/>
                  </a:solidFill>
                  <a:latin typeface="Open Sans Extra Bold"/>
                </a:rPr>
                <a:t>Medchal malkajgiri </a:t>
              </a:r>
            </a:p>
          </p:txBody>
        </p:sp>
        <p:sp>
          <p:nvSpPr>
            <p:cNvPr id="13" name="TextBox 13"/>
            <p:cNvSpPr txBox="1"/>
            <p:nvPr/>
          </p:nvSpPr>
          <p:spPr>
            <a:xfrm>
              <a:off x="1636716" y="3091364"/>
              <a:ext cx="2819721" cy="573151"/>
            </a:xfrm>
            <a:prstGeom prst="rect">
              <a:avLst/>
            </a:prstGeom>
          </p:spPr>
          <p:txBody>
            <a:bodyPr lIns="0" tIns="0" rIns="0" bIns="0" rtlCol="0" anchor="t">
              <a:spAutoFit/>
            </a:bodyPr>
            <a:lstStyle/>
            <a:p>
              <a:pPr algn="r">
                <a:lnSpc>
                  <a:spcPts val="3619"/>
                </a:lnSpc>
              </a:pPr>
              <a:r>
                <a:rPr lang="en-US" sz="2585" dirty="0">
                  <a:solidFill>
                    <a:srgbClr val="000000"/>
                  </a:solidFill>
                  <a:latin typeface="Open Sans Extra Bold"/>
                </a:rPr>
                <a:t>Rangareddy </a:t>
              </a:r>
            </a:p>
          </p:txBody>
        </p:sp>
        <p:sp>
          <p:nvSpPr>
            <p:cNvPr id="14" name="TextBox 14"/>
            <p:cNvSpPr txBox="1"/>
            <p:nvPr/>
          </p:nvSpPr>
          <p:spPr>
            <a:xfrm>
              <a:off x="1680202" y="4479518"/>
              <a:ext cx="2776236" cy="573151"/>
            </a:xfrm>
            <a:prstGeom prst="rect">
              <a:avLst/>
            </a:prstGeom>
          </p:spPr>
          <p:txBody>
            <a:bodyPr lIns="0" tIns="0" rIns="0" bIns="0" rtlCol="0" anchor="t">
              <a:spAutoFit/>
            </a:bodyPr>
            <a:lstStyle/>
            <a:p>
              <a:pPr algn="r">
                <a:lnSpc>
                  <a:spcPts val="3619"/>
                </a:lnSpc>
              </a:pPr>
              <a:r>
                <a:rPr lang="en-US" sz="2585" dirty="0">
                  <a:solidFill>
                    <a:srgbClr val="000000"/>
                  </a:solidFill>
                  <a:latin typeface="Open Sans Extra Bold"/>
                </a:rPr>
                <a:t>Sangareddy </a:t>
              </a:r>
            </a:p>
          </p:txBody>
        </p:sp>
        <p:sp>
          <p:nvSpPr>
            <p:cNvPr id="15" name="TextBox 15"/>
            <p:cNvSpPr txBox="1"/>
            <p:nvPr/>
          </p:nvSpPr>
          <p:spPr>
            <a:xfrm>
              <a:off x="1794590" y="5867673"/>
              <a:ext cx="2661847" cy="573151"/>
            </a:xfrm>
            <a:prstGeom prst="rect">
              <a:avLst/>
            </a:prstGeom>
          </p:spPr>
          <p:txBody>
            <a:bodyPr lIns="0" tIns="0" rIns="0" bIns="0" rtlCol="0" anchor="t">
              <a:spAutoFit/>
            </a:bodyPr>
            <a:lstStyle/>
            <a:p>
              <a:pPr algn="r">
                <a:lnSpc>
                  <a:spcPts val="3619"/>
                </a:lnSpc>
              </a:pPr>
              <a:r>
                <a:rPr lang="en-US" sz="2585">
                  <a:solidFill>
                    <a:srgbClr val="000000"/>
                  </a:solidFill>
                  <a:latin typeface="Open Sans Extra Bold"/>
                </a:rPr>
                <a:t>Nizamabad </a:t>
              </a:r>
            </a:p>
          </p:txBody>
        </p:sp>
        <p:grpSp>
          <p:nvGrpSpPr>
            <p:cNvPr id="16" name="Group 16"/>
            <p:cNvGrpSpPr>
              <a:grpSpLocks noChangeAspect="1"/>
            </p:cNvGrpSpPr>
            <p:nvPr/>
          </p:nvGrpSpPr>
          <p:grpSpPr>
            <a:xfrm>
              <a:off x="4675315" y="0"/>
              <a:ext cx="5646776" cy="6813029"/>
              <a:chOff x="0" y="0"/>
              <a:chExt cx="6416278" cy="7741459"/>
            </a:xfrm>
          </p:grpSpPr>
          <p:sp>
            <p:nvSpPr>
              <p:cNvPr id="17" name="Freeform 17"/>
              <p:cNvSpPr/>
              <p:nvPr/>
            </p:nvSpPr>
            <p:spPr>
              <a:xfrm>
                <a:off x="0" y="0"/>
                <a:ext cx="6416278" cy="1432170"/>
              </a:xfrm>
              <a:custGeom>
                <a:avLst/>
                <a:gdLst/>
                <a:ahLst/>
                <a:cxnLst/>
                <a:rect l="l" t="t" r="r" b="b"/>
                <a:pathLst>
                  <a:path w="6416278" h="1432170">
                    <a:moveTo>
                      <a:pt x="0" y="0"/>
                    </a:moveTo>
                    <a:lnTo>
                      <a:pt x="6301704" y="0"/>
                    </a:lnTo>
                    <a:lnTo>
                      <a:pt x="6301704" y="0"/>
                    </a:lnTo>
                    <a:cubicBezTo>
                      <a:pt x="6332091" y="0"/>
                      <a:pt x="6361233" y="12071"/>
                      <a:pt x="6382720" y="33558"/>
                    </a:cubicBezTo>
                    <a:cubicBezTo>
                      <a:pt x="6404207" y="55045"/>
                      <a:pt x="6416278" y="84187"/>
                      <a:pt x="6416278" y="114574"/>
                    </a:cubicBezTo>
                    <a:lnTo>
                      <a:pt x="6416278" y="1317596"/>
                    </a:lnTo>
                    <a:cubicBezTo>
                      <a:pt x="6416278" y="1347983"/>
                      <a:pt x="6404207" y="1377125"/>
                      <a:pt x="6382720" y="1398612"/>
                    </a:cubicBezTo>
                    <a:cubicBezTo>
                      <a:pt x="6361233" y="1420099"/>
                      <a:pt x="6332091" y="1432170"/>
                      <a:pt x="6301704" y="1432170"/>
                    </a:cubicBezTo>
                    <a:lnTo>
                      <a:pt x="0" y="1432170"/>
                    </a:lnTo>
                    <a:close/>
                  </a:path>
                </a:pathLst>
              </a:custGeom>
              <a:solidFill>
                <a:srgbClr val="344E41"/>
              </a:solidFill>
            </p:spPr>
            <p:txBody>
              <a:bodyPr/>
              <a:lstStyle/>
              <a:p>
                <a:endParaRPr lang="en-US"/>
              </a:p>
            </p:txBody>
          </p:sp>
          <p:sp>
            <p:nvSpPr>
              <p:cNvPr id="18" name="Freeform 18"/>
              <p:cNvSpPr/>
              <p:nvPr/>
            </p:nvSpPr>
            <p:spPr>
              <a:xfrm>
                <a:off x="0" y="1577322"/>
                <a:ext cx="5115713" cy="1432170"/>
              </a:xfrm>
              <a:custGeom>
                <a:avLst/>
                <a:gdLst/>
                <a:ahLst/>
                <a:cxnLst/>
                <a:rect l="l" t="t" r="r" b="b"/>
                <a:pathLst>
                  <a:path w="5115713" h="1432170">
                    <a:moveTo>
                      <a:pt x="0" y="0"/>
                    </a:moveTo>
                    <a:lnTo>
                      <a:pt x="5001139" y="0"/>
                    </a:lnTo>
                    <a:cubicBezTo>
                      <a:pt x="5064416" y="0"/>
                      <a:pt x="5115713" y="51297"/>
                      <a:pt x="5115713" y="114574"/>
                    </a:cubicBezTo>
                    <a:lnTo>
                      <a:pt x="5115713" y="1317596"/>
                    </a:lnTo>
                    <a:cubicBezTo>
                      <a:pt x="5115713" y="1347983"/>
                      <a:pt x="5103642" y="1377126"/>
                      <a:pt x="5082155" y="1398612"/>
                    </a:cubicBezTo>
                    <a:cubicBezTo>
                      <a:pt x="5060668" y="1420099"/>
                      <a:pt x="5031526" y="1432170"/>
                      <a:pt x="5001139" y="1432170"/>
                    </a:cubicBezTo>
                    <a:lnTo>
                      <a:pt x="0" y="1432170"/>
                    </a:lnTo>
                    <a:close/>
                  </a:path>
                </a:pathLst>
              </a:custGeom>
              <a:solidFill>
                <a:srgbClr val="344E41"/>
              </a:solidFill>
            </p:spPr>
            <p:txBody>
              <a:bodyPr/>
              <a:lstStyle/>
              <a:p>
                <a:endParaRPr lang="en-US"/>
              </a:p>
            </p:txBody>
          </p:sp>
          <p:sp>
            <p:nvSpPr>
              <p:cNvPr id="19" name="Freeform 19"/>
              <p:cNvSpPr/>
              <p:nvPr/>
            </p:nvSpPr>
            <p:spPr>
              <a:xfrm>
                <a:off x="0" y="3154644"/>
                <a:ext cx="4775088" cy="1432170"/>
              </a:xfrm>
              <a:custGeom>
                <a:avLst/>
                <a:gdLst/>
                <a:ahLst/>
                <a:cxnLst/>
                <a:rect l="l" t="t" r="r" b="b"/>
                <a:pathLst>
                  <a:path w="4775088" h="1432170">
                    <a:moveTo>
                      <a:pt x="0" y="0"/>
                    </a:moveTo>
                    <a:lnTo>
                      <a:pt x="4660515" y="0"/>
                    </a:lnTo>
                    <a:cubicBezTo>
                      <a:pt x="4723792" y="0"/>
                      <a:pt x="4775088" y="51297"/>
                      <a:pt x="4775088" y="114574"/>
                    </a:cubicBezTo>
                    <a:lnTo>
                      <a:pt x="4775088" y="1317597"/>
                    </a:lnTo>
                    <a:cubicBezTo>
                      <a:pt x="4775088" y="1347983"/>
                      <a:pt x="4763017" y="1377126"/>
                      <a:pt x="4741531" y="1398613"/>
                    </a:cubicBezTo>
                    <a:cubicBezTo>
                      <a:pt x="4720044" y="1420099"/>
                      <a:pt x="4690902" y="1432170"/>
                      <a:pt x="4660515" y="1432170"/>
                    </a:cubicBezTo>
                    <a:lnTo>
                      <a:pt x="0" y="1432170"/>
                    </a:lnTo>
                    <a:close/>
                  </a:path>
                </a:pathLst>
              </a:custGeom>
              <a:solidFill>
                <a:srgbClr val="344E41"/>
              </a:solidFill>
            </p:spPr>
            <p:txBody>
              <a:bodyPr/>
              <a:lstStyle/>
              <a:p>
                <a:endParaRPr lang="en-US"/>
              </a:p>
            </p:txBody>
          </p:sp>
          <p:sp>
            <p:nvSpPr>
              <p:cNvPr id="20" name="Freeform 20"/>
              <p:cNvSpPr/>
              <p:nvPr/>
            </p:nvSpPr>
            <p:spPr>
              <a:xfrm>
                <a:off x="0" y="4731967"/>
                <a:ext cx="1275949" cy="1432170"/>
              </a:xfrm>
              <a:custGeom>
                <a:avLst/>
                <a:gdLst/>
                <a:ahLst/>
                <a:cxnLst/>
                <a:rect l="l" t="t" r="r" b="b"/>
                <a:pathLst>
                  <a:path w="1275949" h="1432170">
                    <a:moveTo>
                      <a:pt x="0" y="0"/>
                    </a:moveTo>
                    <a:lnTo>
                      <a:pt x="1161376" y="0"/>
                    </a:lnTo>
                    <a:cubicBezTo>
                      <a:pt x="1191762" y="0"/>
                      <a:pt x="1220905" y="12071"/>
                      <a:pt x="1242391" y="33557"/>
                    </a:cubicBezTo>
                    <a:cubicBezTo>
                      <a:pt x="1263878" y="55044"/>
                      <a:pt x="1275949" y="84186"/>
                      <a:pt x="1275949" y="114573"/>
                    </a:cubicBezTo>
                    <a:lnTo>
                      <a:pt x="1275949" y="1317596"/>
                    </a:lnTo>
                    <a:cubicBezTo>
                      <a:pt x="1275949" y="1347983"/>
                      <a:pt x="1263878" y="1377125"/>
                      <a:pt x="1242391" y="1398612"/>
                    </a:cubicBezTo>
                    <a:cubicBezTo>
                      <a:pt x="1220905" y="1420099"/>
                      <a:pt x="1191762" y="1432170"/>
                      <a:pt x="1161376" y="1432170"/>
                    </a:cubicBezTo>
                    <a:lnTo>
                      <a:pt x="0" y="1432170"/>
                    </a:lnTo>
                    <a:close/>
                  </a:path>
                </a:pathLst>
              </a:custGeom>
              <a:solidFill>
                <a:srgbClr val="344E41"/>
              </a:solidFill>
            </p:spPr>
            <p:txBody>
              <a:bodyPr/>
              <a:lstStyle/>
              <a:p>
                <a:endParaRPr lang="en-US"/>
              </a:p>
            </p:txBody>
          </p:sp>
          <p:sp>
            <p:nvSpPr>
              <p:cNvPr id="21" name="Freeform 21"/>
              <p:cNvSpPr/>
              <p:nvPr/>
            </p:nvSpPr>
            <p:spPr>
              <a:xfrm>
                <a:off x="0" y="6309289"/>
                <a:ext cx="563735" cy="1432170"/>
              </a:xfrm>
              <a:custGeom>
                <a:avLst/>
                <a:gdLst/>
                <a:ahLst/>
                <a:cxnLst/>
                <a:rect l="l" t="t" r="r" b="b"/>
                <a:pathLst>
                  <a:path w="563735" h="1432170">
                    <a:moveTo>
                      <a:pt x="0" y="0"/>
                    </a:moveTo>
                    <a:lnTo>
                      <a:pt x="449161" y="0"/>
                    </a:lnTo>
                    <a:cubicBezTo>
                      <a:pt x="512439" y="0"/>
                      <a:pt x="563735" y="51296"/>
                      <a:pt x="563735" y="114573"/>
                    </a:cubicBezTo>
                    <a:lnTo>
                      <a:pt x="563735" y="1317596"/>
                    </a:lnTo>
                    <a:cubicBezTo>
                      <a:pt x="563735" y="1347982"/>
                      <a:pt x="551664" y="1377125"/>
                      <a:pt x="530177" y="1398612"/>
                    </a:cubicBezTo>
                    <a:cubicBezTo>
                      <a:pt x="508691" y="1420098"/>
                      <a:pt x="479548" y="1432169"/>
                      <a:pt x="449161" y="1432169"/>
                    </a:cubicBezTo>
                    <a:lnTo>
                      <a:pt x="0" y="1432169"/>
                    </a:lnTo>
                    <a:close/>
                  </a:path>
                </a:pathLst>
              </a:custGeom>
              <a:solidFill>
                <a:srgbClr val="344E41"/>
              </a:solidFill>
            </p:spPr>
            <p:txBody>
              <a:bodyPr/>
              <a:lstStyle/>
              <a:p>
                <a:endParaRPr lang="en-US"/>
              </a:p>
            </p:txBody>
          </p:sp>
        </p:grpSp>
      </p:grpSp>
      <p:grpSp>
        <p:nvGrpSpPr>
          <p:cNvPr id="22" name="Group 22"/>
          <p:cNvGrpSpPr/>
          <p:nvPr/>
        </p:nvGrpSpPr>
        <p:grpSpPr>
          <a:xfrm>
            <a:off x="5854888" y="2191274"/>
            <a:ext cx="7103519" cy="753211"/>
            <a:chOff x="0" y="-4474"/>
            <a:chExt cx="1870886" cy="198376"/>
          </a:xfrm>
        </p:grpSpPr>
        <p:sp>
          <p:nvSpPr>
            <p:cNvPr id="23" name="Freeform 23"/>
            <p:cNvSpPr/>
            <p:nvPr/>
          </p:nvSpPr>
          <p:spPr>
            <a:xfrm>
              <a:off x="0" y="0"/>
              <a:ext cx="1870886" cy="193902"/>
            </a:xfrm>
            <a:custGeom>
              <a:avLst/>
              <a:gdLst/>
              <a:ahLst/>
              <a:cxnLst/>
              <a:rect l="l" t="t" r="r" b="b"/>
              <a:pathLst>
                <a:path w="1870886" h="193902">
                  <a:moveTo>
                    <a:pt x="55583" y="0"/>
                  </a:moveTo>
                  <a:lnTo>
                    <a:pt x="1815302" y="0"/>
                  </a:lnTo>
                  <a:cubicBezTo>
                    <a:pt x="1830044" y="0"/>
                    <a:pt x="1844182" y="5856"/>
                    <a:pt x="1854606" y="16280"/>
                  </a:cubicBezTo>
                  <a:cubicBezTo>
                    <a:pt x="1865030" y="26704"/>
                    <a:pt x="1870886" y="40842"/>
                    <a:pt x="1870886" y="55583"/>
                  </a:cubicBezTo>
                  <a:lnTo>
                    <a:pt x="1870886" y="138319"/>
                  </a:lnTo>
                  <a:cubicBezTo>
                    <a:pt x="1870886" y="153061"/>
                    <a:pt x="1865030" y="167199"/>
                    <a:pt x="1854606" y="177622"/>
                  </a:cubicBezTo>
                  <a:cubicBezTo>
                    <a:pt x="1844182" y="188046"/>
                    <a:pt x="1830044" y="193902"/>
                    <a:pt x="1815302" y="193902"/>
                  </a:cubicBezTo>
                  <a:lnTo>
                    <a:pt x="55583" y="193902"/>
                  </a:lnTo>
                  <a:cubicBezTo>
                    <a:pt x="40842" y="193902"/>
                    <a:pt x="26704" y="188046"/>
                    <a:pt x="16280" y="177622"/>
                  </a:cubicBezTo>
                  <a:cubicBezTo>
                    <a:pt x="5856" y="167199"/>
                    <a:pt x="0" y="153061"/>
                    <a:pt x="0" y="138319"/>
                  </a:cubicBezTo>
                  <a:lnTo>
                    <a:pt x="0" y="55583"/>
                  </a:lnTo>
                  <a:cubicBezTo>
                    <a:pt x="0" y="40842"/>
                    <a:pt x="5856" y="26704"/>
                    <a:pt x="16280" y="16280"/>
                  </a:cubicBezTo>
                  <a:cubicBezTo>
                    <a:pt x="26704" y="5856"/>
                    <a:pt x="40842" y="0"/>
                    <a:pt x="55583" y="0"/>
                  </a:cubicBezTo>
                  <a:close/>
                </a:path>
              </a:pathLst>
            </a:custGeom>
            <a:solidFill>
              <a:srgbClr val="01C892"/>
            </a:solidFill>
          </p:spPr>
          <p:txBody>
            <a:bodyPr/>
            <a:lstStyle/>
            <a:p>
              <a:endParaRPr lang="en-US"/>
            </a:p>
          </p:txBody>
        </p:sp>
        <p:sp>
          <p:nvSpPr>
            <p:cNvPr id="24" name="TextBox 24"/>
            <p:cNvSpPr txBox="1"/>
            <p:nvPr/>
          </p:nvSpPr>
          <p:spPr>
            <a:xfrm>
              <a:off x="0" y="-4474"/>
              <a:ext cx="1870886" cy="189219"/>
            </a:xfrm>
            <a:prstGeom prst="rect">
              <a:avLst/>
            </a:prstGeom>
          </p:spPr>
          <p:txBody>
            <a:bodyPr lIns="50800" tIns="50800" rIns="50800" bIns="50800" rtlCol="0" anchor="ctr"/>
            <a:lstStyle/>
            <a:p>
              <a:pPr algn="ctr">
                <a:lnSpc>
                  <a:spcPts val="3492"/>
                </a:lnSpc>
              </a:pPr>
              <a:r>
                <a:rPr lang="en-US" sz="2494" spc="24" dirty="0">
                  <a:solidFill>
                    <a:srgbClr val="000000"/>
                  </a:solidFill>
                  <a:latin typeface="Canva Sans Bold"/>
                </a:rPr>
                <a:t>Top 5 Districts </a:t>
              </a:r>
              <a:r>
                <a:rPr lang="en-US" sz="2494" spc="24" dirty="0" err="1">
                  <a:solidFill>
                    <a:srgbClr val="000000"/>
                  </a:solidFill>
                  <a:latin typeface="Canva Sans Bold"/>
                </a:rPr>
                <a:t>MotorCycle</a:t>
              </a:r>
              <a:r>
                <a:rPr lang="en-US" sz="2494" spc="24" dirty="0">
                  <a:solidFill>
                    <a:srgbClr val="000000"/>
                  </a:solidFill>
                  <a:latin typeface="Canva Sans Bold"/>
                </a:rPr>
                <a:t> Vehicles</a:t>
              </a:r>
            </a:p>
          </p:txBody>
        </p:sp>
      </p:grpSp>
      <p:sp>
        <p:nvSpPr>
          <p:cNvPr id="25" name="TextBox 25"/>
          <p:cNvSpPr txBox="1"/>
          <p:nvPr/>
        </p:nvSpPr>
        <p:spPr>
          <a:xfrm>
            <a:off x="2628816" y="419416"/>
            <a:ext cx="14920192" cy="1180469"/>
          </a:xfrm>
          <a:prstGeom prst="rect">
            <a:avLst/>
          </a:prstGeom>
        </p:spPr>
        <p:txBody>
          <a:bodyPr lIns="0" tIns="0" rIns="0" bIns="0" rtlCol="0" anchor="t">
            <a:spAutoFit/>
          </a:bodyPr>
          <a:lstStyle/>
          <a:p>
            <a:pPr algn="just">
              <a:lnSpc>
                <a:spcPts val="3184"/>
              </a:lnSpc>
              <a:spcBef>
                <a:spcPct val="0"/>
              </a:spcBef>
            </a:pPr>
            <a:r>
              <a:rPr lang="en-US" sz="2274" spc="22">
                <a:solidFill>
                  <a:srgbClr val="000000"/>
                </a:solidFill>
                <a:latin typeface="Canva Sans Bold"/>
              </a:rPr>
              <a:t>6. How does the distribution of vehicles vary by vehicle class (MotorCycle, MotorCar, AutoRickshaw, Agriculture) across different districts? Are there any districts with a predominant preference for a specific vehicle class? Consider FY 2022 for analysis.</a:t>
            </a:r>
          </a:p>
        </p:txBody>
      </p:sp>
      <p:sp>
        <p:nvSpPr>
          <p:cNvPr id="26" name="TextBox 26"/>
          <p:cNvSpPr txBox="1"/>
          <p:nvPr/>
        </p:nvSpPr>
        <p:spPr>
          <a:xfrm>
            <a:off x="8809842" y="3816268"/>
            <a:ext cx="1050379" cy="363690"/>
          </a:xfrm>
          <a:prstGeom prst="rect">
            <a:avLst/>
          </a:prstGeom>
        </p:spPr>
        <p:txBody>
          <a:bodyPr lIns="0" tIns="0" rIns="0" bIns="0" rtlCol="0" anchor="t">
            <a:spAutoFit/>
          </a:bodyPr>
          <a:lstStyle/>
          <a:p>
            <a:pPr algn="ctr">
              <a:lnSpc>
                <a:spcPts val="3054"/>
              </a:lnSpc>
            </a:pPr>
            <a:r>
              <a:rPr lang="en-US" sz="2181">
                <a:solidFill>
                  <a:srgbClr val="000000"/>
                </a:solidFill>
                <a:latin typeface="Canva Sans Bold"/>
              </a:rPr>
              <a:t>207K</a:t>
            </a:r>
          </a:p>
        </p:txBody>
      </p:sp>
      <p:sp>
        <p:nvSpPr>
          <p:cNvPr id="27" name="TextBox 27"/>
          <p:cNvSpPr txBox="1"/>
          <p:nvPr/>
        </p:nvSpPr>
        <p:spPr>
          <a:xfrm>
            <a:off x="7902697" y="4941958"/>
            <a:ext cx="1050379" cy="363690"/>
          </a:xfrm>
          <a:prstGeom prst="rect">
            <a:avLst/>
          </a:prstGeom>
        </p:spPr>
        <p:txBody>
          <a:bodyPr lIns="0" tIns="0" rIns="0" bIns="0" rtlCol="0" anchor="t">
            <a:spAutoFit/>
          </a:bodyPr>
          <a:lstStyle/>
          <a:p>
            <a:pPr algn="ctr">
              <a:lnSpc>
                <a:spcPts val="3054"/>
              </a:lnSpc>
            </a:pPr>
            <a:r>
              <a:rPr lang="en-US" sz="2181">
                <a:solidFill>
                  <a:srgbClr val="000000"/>
                </a:solidFill>
                <a:latin typeface="Canva Sans Bold"/>
              </a:rPr>
              <a:t>165K</a:t>
            </a:r>
          </a:p>
        </p:txBody>
      </p:sp>
      <p:sp>
        <p:nvSpPr>
          <p:cNvPr id="28" name="TextBox 28"/>
          <p:cNvSpPr txBox="1"/>
          <p:nvPr/>
        </p:nvSpPr>
        <p:spPr>
          <a:xfrm>
            <a:off x="7759463" y="5897039"/>
            <a:ext cx="1050379" cy="363690"/>
          </a:xfrm>
          <a:prstGeom prst="rect">
            <a:avLst/>
          </a:prstGeom>
        </p:spPr>
        <p:txBody>
          <a:bodyPr lIns="0" tIns="0" rIns="0" bIns="0" rtlCol="0" anchor="t">
            <a:spAutoFit/>
          </a:bodyPr>
          <a:lstStyle/>
          <a:p>
            <a:pPr algn="ctr">
              <a:lnSpc>
                <a:spcPts val="3054"/>
              </a:lnSpc>
            </a:pPr>
            <a:r>
              <a:rPr lang="en-US" sz="2181">
                <a:solidFill>
                  <a:srgbClr val="000000"/>
                </a:solidFill>
                <a:latin typeface="Canva Sans Bold"/>
              </a:rPr>
              <a:t>154K</a:t>
            </a:r>
          </a:p>
        </p:txBody>
      </p:sp>
      <p:sp>
        <p:nvSpPr>
          <p:cNvPr id="29" name="TextBox 29"/>
          <p:cNvSpPr txBox="1"/>
          <p:nvPr/>
        </p:nvSpPr>
        <p:spPr>
          <a:xfrm>
            <a:off x="5329699" y="7052099"/>
            <a:ext cx="1050379" cy="363690"/>
          </a:xfrm>
          <a:prstGeom prst="rect">
            <a:avLst/>
          </a:prstGeom>
        </p:spPr>
        <p:txBody>
          <a:bodyPr lIns="0" tIns="0" rIns="0" bIns="0" rtlCol="0" anchor="t">
            <a:spAutoFit/>
          </a:bodyPr>
          <a:lstStyle/>
          <a:p>
            <a:pPr algn="ctr">
              <a:lnSpc>
                <a:spcPts val="3054"/>
              </a:lnSpc>
            </a:pPr>
            <a:r>
              <a:rPr lang="en-US" sz="2181">
                <a:solidFill>
                  <a:srgbClr val="000000"/>
                </a:solidFill>
                <a:latin typeface="Canva Sans Bold"/>
              </a:rPr>
              <a:t>41K</a:t>
            </a:r>
          </a:p>
        </p:txBody>
      </p:sp>
      <p:sp>
        <p:nvSpPr>
          <p:cNvPr id="30" name="TextBox 30"/>
          <p:cNvSpPr txBox="1"/>
          <p:nvPr/>
        </p:nvSpPr>
        <p:spPr>
          <a:xfrm>
            <a:off x="4804510" y="8103443"/>
            <a:ext cx="1050379" cy="363690"/>
          </a:xfrm>
          <a:prstGeom prst="rect">
            <a:avLst/>
          </a:prstGeom>
        </p:spPr>
        <p:txBody>
          <a:bodyPr lIns="0" tIns="0" rIns="0" bIns="0" rtlCol="0" anchor="t">
            <a:spAutoFit/>
          </a:bodyPr>
          <a:lstStyle/>
          <a:p>
            <a:pPr algn="ctr">
              <a:lnSpc>
                <a:spcPts val="3054"/>
              </a:lnSpc>
            </a:pPr>
            <a:r>
              <a:rPr lang="en-US" sz="2181">
                <a:solidFill>
                  <a:srgbClr val="000000"/>
                </a:solidFill>
                <a:latin typeface="Canva Sans Bold"/>
              </a:rPr>
              <a:t>28K</a:t>
            </a:r>
          </a:p>
        </p:txBody>
      </p:sp>
      <p:sp>
        <p:nvSpPr>
          <p:cNvPr id="31" name="TextBox 31"/>
          <p:cNvSpPr txBox="1"/>
          <p:nvPr/>
        </p:nvSpPr>
        <p:spPr>
          <a:xfrm>
            <a:off x="11931291" y="4020379"/>
            <a:ext cx="5328009" cy="4071124"/>
          </a:xfrm>
          <a:prstGeom prst="rect">
            <a:avLst/>
          </a:prstGeom>
        </p:spPr>
        <p:txBody>
          <a:bodyPr lIns="0" tIns="0" rIns="0" bIns="0" rtlCol="0" anchor="t">
            <a:spAutoFit/>
          </a:bodyPr>
          <a:lstStyle/>
          <a:p>
            <a:pPr marL="452205" lvl="1" indent="-226102" algn="just">
              <a:lnSpc>
                <a:spcPts val="2932"/>
              </a:lnSpc>
              <a:buFont typeface="Arial"/>
              <a:buChar char="•"/>
            </a:pPr>
            <a:r>
              <a:rPr lang="en-US" sz="2094" spc="20" dirty="0">
                <a:solidFill>
                  <a:srgbClr val="000000"/>
                </a:solidFill>
                <a:latin typeface="Canva Sans"/>
              </a:rPr>
              <a:t>Motorcycle sales were highest in Hyderabad, followed by Medchal Malkajgiri and Rangareddy, indicating a preference for motorcycles. </a:t>
            </a:r>
          </a:p>
          <a:p>
            <a:pPr marL="452205" lvl="1" indent="-226102" algn="just">
              <a:lnSpc>
                <a:spcPts val="2932"/>
              </a:lnSpc>
              <a:buFont typeface="Arial"/>
              <a:buChar char="•"/>
            </a:pPr>
            <a:r>
              <a:rPr lang="en-US" sz="2094" spc="20" dirty="0">
                <a:solidFill>
                  <a:srgbClr val="000000"/>
                </a:solidFill>
                <a:latin typeface="Canva Sans"/>
              </a:rPr>
              <a:t>Sangareddy and Nizamabad also in motorcycles sales.</a:t>
            </a:r>
          </a:p>
          <a:p>
            <a:pPr marL="452205" lvl="1" indent="-226102" algn="just">
              <a:lnSpc>
                <a:spcPts val="2932"/>
              </a:lnSpc>
              <a:buFont typeface="Arial"/>
              <a:buChar char="•"/>
            </a:pPr>
            <a:r>
              <a:rPr lang="en-US" sz="2094" spc="20" dirty="0">
                <a:solidFill>
                  <a:srgbClr val="000000"/>
                </a:solidFill>
                <a:latin typeface="Canva Sans"/>
              </a:rPr>
              <a:t>This suggests that motorcycles are a popular choice for daily commuting in these districts, offering flexibility for employees traveling within a 20km range to their workplaces.</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A9DFD0"/>
        </a:solidFill>
        <a:effectLst/>
      </p:bgPr>
    </p:bg>
    <p:spTree>
      <p:nvGrpSpPr>
        <p:cNvPr id="1" name=""/>
        <p:cNvGrpSpPr/>
        <p:nvPr/>
      </p:nvGrpSpPr>
      <p:grpSpPr>
        <a:xfrm>
          <a:off x="0" y="0"/>
          <a:ext cx="0" cy="0"/>
          <a:chOff x="0" y="0"/>
          <a:chExt cx="0" cy="0"/>
        </a:xfrm>
      </p:grpSpPr>
      <p:sp>
        <p:nvSpPr>
          <p:cNvPr id="2" name="Freeform 2"/>
          <p:cNvSpPr/>
          <p:nvPr/>
        </p:nvSpPr>
        <p:spPr>
          <a:xfrm>
            <a:off x="15381954" y="8467133"/>
            <a:ext cx="5277926" cy="4404669"/>
          </a:xfrm>
          <a:custGeom>
            <a:avLst/>
            <a:gdLst/>
            <a:ahLst/>
            <a:cxnLst/>
            <a:rect l="l" t="t" r="r" b="b"/>
            <a:pathLst>
              <a:path w="5277926" h="4404669">
                <a:moveTo>
                  <a:pt x="0" y="0"/>
                </a:moveTo>
                <a:lnTo>
                  <a:pt x="5277926" y="0"/>
                </a:lnTo>
                <a:lnTo>
                  <a:pt x="5277926" y="4404669"/>
                </a:lnTo>
                <a:lnTo>
                  <a:pt x="0" y="4404669"/>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US"/>
          </a:p>
        </p:txBody>
      </p:sp>
      <p:sp>
        <p:nvSpPr>
          <p:cNvPr id="3" name="Freeform 3"/>
          <p:cNvSpPr/>
          <p:nvPr/>
        </p:nvSpPr>
        <p:spPr>
          <a:xfrm>
            <a:off x="-2330976" y="-2625471"/>
            <a:ext cx="4661953" cy="4748285"/>
          </a:xfrm>
          <a:custGeom>
            <a:avLst/>
            <a:gdLst/>
            <a:ahLst/>
            <a:cxnLst/>
            <a:rect l="l" t="t" r="r" b="b"/>
            <a:pathLst>
              <a:path w="4661953" h="4748285">
                <a:moveTo>
                  <a:pt x="0" y="0"/>
                </a:moveTo>
                <a:lnTo>
                  <a:pt x="4661952" y="0"/>
                </a:lnTo>
                <a:lnTo>
                  <a:pt x="4661952" y="4748285"/>
                </a:lnTo>
                <a:lnTo>
                  <a:pt x="0" y="4748285"/>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US"/>
          </a:p>
        </p:txBody>
      </p:sp>
      <p:grpSp>
        <p:nvGrpSpPr>
          <p:cNvPr id="4" name="Group 4"/>
          <p:cNvGrpSpPr/>
          <p:nvPr/>
        </p:nvGrpSpPr>
        <p:grpSpPr>
          <a:xfrm>
            <a:off x="891396" y="2720414"/>
            <a:ext cx="10163893" cy="6132173"/>
            <a:chOff x="0" y="0"/>
            <a:chExt cx="13551859" cy="8176231"/>
          </a:xfrm>
        </p:grpSpPr>
        <p:sp>
          <p:nvSpPr>
            <p:cNvPr id="5" name="TextBox 5"/>
            <p:cNvSpPr txBox="1"/>
            <p:nvPr/>
          </p:nvSpPr>
          <p:spPr>
            <a:xfrm>
              <a:off x="4758001" y="7552642"/>
              <a:ext cx="807509" cy="623589"/>
            </a:xfrm>
            <a:prstGeom prst="rect">
              <a:avLst/>
            </a:prstGeom>
          </p:spPr>
          <p:txBody>
            <a:bodyPr wrap="square" lIns="0" tIns="0" rIns="0" bIns="0" rtlCol="0" anchor="t">
              <a:spAutoFit/>
            </a:bodyPr>
            <a:lstStyle/>
            <a:p>
              <a:pPr algn="ctr">
                <a:lnSpc>
                  <a:spcPts val="3916"/>
                </a:lnSpc>
              </a:pPr>
              <a:r>
                <a:rPr lang="en-US" sz="2797">
                  <a:solidFill>
                    <a:srgbClr val="000000"/>
                  </a:solidFill>
                  <a:latin typeface="Open Sans Extra Bold"/>
                </a:rPr>
                <a:t>0K</a:t>
              </a:r>
            </a:p>
          </p:txBody>
        </p:sp>
        <p:sp>
          <p:nvSpPr>
            <p:cNvPr id="6" name="TextBox 6"/>
            <p:cNvSpPr txBox="1"/>
            <p:nvPr/>
          </p:nvSpPr>
          <p:spPr>
            <a:xfrm>
              <a:off x="7129972" y="7552642"/>
              <a:ext cx="1130301" cy="623589"/>
            </a:xfrm>
            <a:prstGeom prst="rect">
              <a:avLst/>
            </a:prstGeom>
          </p:spPr>
          <p:txBody>
            <a:bodyPr wrap="square" lIns="0" tIns="0" rIns="0" bIns="0" rtlCol="0" anchor="t">
              <a:spAutoFit/>
            </a:bodyPr>
            <a:lstStyle/>
            <a:p>
              <a:pPr algn="ctr">
                <a:lnSpc>
                  <a:spcPts val="3916"/>
                </a:lnSpc>
              </a:pPr>
              <a:r>
                <a:rPr lang="en-US" sz="2797" dirty="0">
                  <a:solidFill>
                    <a:srgbClr val="000000"/>
                  </a:solidFill>
                  <a:latin typeface="Open Sans Extra Bold"/>
                </a:rPr>
                <a:t>25K</a:t>
              </a:r>
            </a:p>
          </p:txBody>
        </p:sp>
        <p:sp>
          <p:nvSpPr>
            <p:cNvPr id="7" name="TextBox 7"/>
            <p:cNvSpPr txBox="1"/>
            <p:nvPr/>
          </p:nvSpPr>
          <p:spPr>
            <a:xfrm>
              <a:off x="9640664" y="7552642"/>
              <a:ext cx="1400504" cy="623589"/>
            </a:xfrm>
            <a:prstGeom prst="rect">
              <a:avLst/>
            </a:prstGeom>
          </p:spPr>
          <p:txBody>
            <a:bodyPr wrap="square" lIns="0" tIns="0" rIns="0" bIns="0" rtlCol="0" anchor="t">
              <a:spAutoFit/>
            </a:bodyPr>
            <a:lstStyle/>
            <a:p>
              <a:pPr algn="ctr">
                <a:lnSpc>
                  <a:spcPts val="3916"/>
                </a:lnSpc>
              </a:pPr>
              <a:r>
                <a:rPr lang="en-US" sz="2797" dirty="0">
                  <a:solidFill>
                    <a:srgbClr val="000000"/>
                  </a:solidFill>
                  <a:latin typeface="Open Sans Extra Bold"/>
                </a:rPr>
                <a:t>50K</a:t>
              </a:r>
            </a:p>
          </p:txBody>
        </p:sp>
        <p:sp>
          <p:nvSpPr>
            <p:cNvPr id="8" name="TextBox 8"/>
            <p:cNvSpPr txBox="1"/>
            <p:nvPr/>
          </p:nvSpPr>
          <p:spPr>
            <a:xfrm>
              <a:off x="12151353" y="7552642"/>
              <a:ext cx="1400506" cy="623589"/>
            </a:xfrm>
            <a:prstGeom prst="rect">
              <a:avLst/>
            </a:prstGeom>
          </p:spPr>
          <p:txBody>
            <a:bodyPr wrap="square" lIns="0" tIns="0" rIns="0" bIns="0" rtlCol="0" anchor="t">
              <a:spAutoFit/>
            </a:bodyPr>
            <a:lstStyle/>
            <a:p>
              <a:pPr algn="ctr">
                <a:lnSpc>
                  <a:spcPts val="3916"/>
                </a:lnSpc>
              </a:pPr>
              <a:r>
                <a:rPr lang="en-US" sz="2797" dirty="0">
                  <a:solidFill>
                    <a:srgbClr val="000000"/>
                  </a:solidFill>
                  <a:latin typeface="Open Sans Extra Bold"/>
                </a:rPr>
                <a:t>75K</a:t>
              </a:r>
            </a:p>
          </p:txBody>
        </p:sp>
        <p:sp>
          <p:nvSpPr>
            <p:cNvPr id="9" name="TextBox 9"/>
            <p:cNvSpPr txBox="1"/>
            <p:nvPr/>
          </p:nvSpPr>
          <p:spPr>
            <a:xfrm>
              <a:off x="1771223" y="345643"/>
              <a:ext cx="3051447" cy="615556"/>
            </a:xfrm>
            <a:prstGeom prst="rect">
              <a:avLst/>
            </a:prstGeom>
          </p:spPr>
          <p:txBody>
            <a:bodyPr lIns="0" tIns="0" rIns="0" bIns="0" rtlCol="0" anchor="t">
              <a:spAutoFit/>
            </a:bodyPr>
            <a:lstStyle/>
            <a:p>
              <a:pPr algn="r">
                <a:lnSpc>
                  <a:spcPts val="3916"/>
                </a:lnSpc>
              </a:pPr>
              <a:r>
                <a:rPr lang="en-US" sz="2797" dirty="0">
                  <a:solidFill>
                    <a:srgbClr val="000000"/>
                  </a:solidFill>
                  <a:latin typeface="Open Sans Extra Bold"/>
                </a:rPr>
                <a:t>Rangareddy </a:t>
              </a:r>
            </a:p>
          </p:txBody>
        </p:sp>
        <p:sp>
          <p:nvSpPr>
            <p:cNvPr id="10" name="TextBox 10"/>
            <p:cNvSpPr txBox="1"/>
            <p:nvPr/>
          </p:nvSpPr>
          <p:spPr>
            <a:xfrm>
              <a:off x="0" y="1847876"/>
              <a:ext cx="4822670" cy="615556"/>
            </a:xfrm>
            <a:prstGeom prst="rect">
              <a:avLst/>
            </a:prstGeom>
          </p:spPr>
          <p:txBody>
            <a:bodyPr lIns="0" tIns="0" rIns="0" bIns="0" rtlCol="0" anchor="t">
              <a:spAutoFit/>
            </a:bodyPr>
            <a:lstStyle/>
            <a:p>
              <a:pPr algn="r">
                <a:lnSpc>
                  <a:spcPts val="3916"/>
                </a:lnSpc>
              </a:pPr>
              <a:r>
                <a:rPr lang="en-US" sz="2797" dirty="0">
                  <a:solidFill>
                    <a:srgbClr val="000000"/>
                  </a:solidFill>
                  <a:latin typeface="Open Sans Extra Bold"/>
                </a:rPr>
                <a:t>Medchal malkajgiri </a:t>
              </a:r>
            </a:p>
          </p:txBody>
        </p:sp>
        <p:sp>
          <p:nvSpPr>
            <p:cNvPr id="11" name="TextBox 11"/>
            <p:cNvSpPr txBox="1"/>
            <p:nvPr/>
          </p:nvSpPr>
          <p:spPr>
            <a:xfrm>
              <a:off x="1905595" y="3350110"/>
              <a:ext cx="2917075" cy="615556"/>
            </a:xfrm>
            <a:prstGeom prst="rect">
              <a:avLst/>
            </a:prstGeom>
          </p:spPr>
          <p:txBody>
            <a:bodyPr lIns="0" tIns="0" rIns="0" bIns="0" rtlCol="0" anchor="t">
              <a:spAutoFit/>
            </a:bodyPr>
            <a:lstStyle/>
            <a:p>
              <a:pPr algn="r">
                <a:lnSpc>
                  <a:spcPts val="3916"/>
                </a:lnSpc>
              </a:pPr>
              <a:r>
                <a:rPr lang="en-US" sz="2797">
                  <a:solidFill>
                    <a:srgbClr val="000000"/>
                  </a:solidFill>
                  <a:latin typeface="Open Sans Extra Bold"/>
                </a:rPr>
                <a:t>Hyderabad  </a:t>
              </a:r>
            </a:p>
          </p:txBody>
        </p:sp>
        <p:sp>
          <p:nvSpPr>
            <p:cNvPr id="12" name="TextBox 12"/>
            <p:cNvSpPr txBox="1"/>
            <p:nvPr/>
          </p:nvSpPr>
          <p:spPr>
            <a:xfrm>
              <a:off x="1818281" y="4852344"/>
              <a:ext cx="3004388" cy="615556"/>
            </a:xfrm>
            <a:prstGeom prst="rect">
              <a:avLst/>
            </a:prstGeom>
          </p:spPr>
          <p:txBody>
            <a:bodyPr lIns="0" tIns="0" rIns="0" bIns="0" rtlCol="0" anchor="t">
              <a:spAutoFit/>
            </a:bodyPr>
            <a:lstStyle/>
            <a:p>
              <a:pPr algn="r">
                <a:lnSpc>
                  <a:spcPts val="3916"/>
                </a:lnSpc>
              </a:pPr>
              <a:r>
                <a:rPr lang="en-US" sz="2797" dirty="0">
                  <a:solidFill>
                    <a:srgbClr val="000000"/>
                  </a:solidFill>
                  <a:latin typeface="Open Sans Extra Bold"/>
                </a:rPr>
                <a:t>Sangareddy </a:t>
              </a:r>
            </a:p>
          </p:txBody>
        </p:sp>
        <p:sp>
          <p:nvSpPr>
            <p:cNvPr id="13" name="TextBox 13"/>
            <p:cNvSpPr txBox="1"/>
            <p:nvPr/>
          </p:nvSpPr>
          <p:spPr>
            <a:xfrm>
              <a:off x="2045449" y="6354578"/>
              <a:ext cx="2777221" cy="615556"/>
            </a:xfrm>
            <a:prstGeom prst="rect">
              <a:avLst/>
            </a:prstGeom>
          </p:spPr>
          <p:txBody>
            <a:bodyPr lIns="0" tIns="0" rIns="0" bIns="0" rtlCol="0" anchor="t">
              <a:spAutoFit/>
            </a:bodyPr>
            <a:lstStyle/>
            <a:p>
              <a:pPr algn="r">
                <a:lnSpc>
                  <a:spcPts val="3916"/>
                </a:lnSpc>
              </a:pPr>
              <a:r>
                <a:rPr lang="en-US" sz="2797">
                  <a:solidFill>
                    <a:srgbClr val="000000"/>
                  </a:solidFill>
                  <a:latin typeface="Open Sans Extra Bold"/>
                </a:rPr>
                <a:t>Khammam </a:t>
              </a:r>
            </a:p>
          </p:txBody>
        </p:sp>
        <p:grpSp>
          <p:nvGrpSpPr>
            <p:cNvPr id="14" name="Group 14"/>
            <p:cNvGrpSpPr>
              <a:grpSpLocks noChangeAspect="1"/>
            </p:cNvGrpSpPr>
            <p:nvPr/>
          </p:nvGrpSpPr>
          <p:grpSpPr>
            <a:xfrm>
              <a:off x="5059535" y="0"/>
              <a:ext cx="7236840" cy="7372927"/>
              <a:chOff x="0" y="0"/>
              <a:chExt cx="7598569" cy="7741459"/>
            </a:xfrm>
          </p:grpSpPr>
          <p:sp>
            <p:nvSpPr>
              <p:cNvPr id="15" name="Freeform 15"/>
              <p:cNvSpPr/>
              <p:nvPr/>
            </p:nvSpPr>
            <p:spPr>
              <a:xfrm>
                <a:off x="0" y="0"/>
                <a:ext cx="7598570" cy="1432170"/>
              </a:xfrm>
              <a:custGeom>
                <a:avLst/>
                <a:gdLst/>
                <a:ahLst/>
                <a:cxnLst/>
                <a:rect l="l" t="t" r="r" b="b"/>
                <a:pathLst>
                  <a:path w="7598570" h="1432170">
                    <a:moveTo>
                      <a:pt x="0" y="0"/>
                    </a:moveTo>
                    <a:lnTo>
                      <a:pt x="7483996" y="0"/>
                    </a:lnTo>
                    <a:lnTo>
                      <a:pt x="7483996" y="0"/>
                    </a:lnTo>
                    <a:cubicBezTo>
                      <a:pt x="7514382" y="0"/>
                      <a:pt x="7543525" y="12071"/>
                      <a:pt x="7565012" y="33558"/>
                    </a:cubicBezTo>
                    <a:cubicBezTo>
                      <a:pt x="7586498" y="55045"/>
                      <a:pt x="7598570" y="84187"/>
                      <a:pt x="7598570" y="114574"/>
                    </a:cubicBezTo>
                    <a:lnTo>
                      <a:pt x="7598570" y="1317596"/>
                    </a:lnTo>
                    <a:cubicBezTo>
                      <a:pt x="7598570" y="1347983"/>
                      <a:pt x="7586498" y="1377125"/>
                      <a:pt x="7565012" y="1398612"/>
                    </a:cubicBezTo>
                    <a:cubicBezTo>
                      <a:pt x="7543525" y="1420099"/>
                      <a:pt x="7514382" y="1432170"/>
                      <a:pt x="7483996" y="1432170"/>
                    </a:cubicBezTo>
                    <a:lnTo>
                      <a:pt x="0" y="1432170"/>
                    </a:lnTo>
                    <a:close/>
                  </a:path>
                </a:pathLst>
              </a:custGeom>
              <a:solidFill>
                <a:srgbClr val="344E41"/>
              </a:solidFill>
            </p:spPr>
            <p:txBody>
              <a:bodyPr/>
              <a:lstStyle/>
              <a:p>
                <a:endParaRPr lang="en-US"/>
              </a:p>
            </p:txBody>
          </p:sp>
          <p:sp>
            <p:nvSpPr>
              <p:cNvPr id="16" name="Freeform 16"/>
              <p:cNvSpPr/>
              <p:nvPr/>
            </p:nvSpPr>
            <p:spPr>
              <a:xfrm>
                <a:off x="0" y="1577322"/>
                <a:ext cx="6438647" cy="1432170"/>
              </a:xfrm>
              <a:custGeom>
                <a:avLst/>
                <a:gdLst/>
                <a:ahLst/>
                <a:cxnLst/>
                <a:rect l="l" t="t" r="r" b="b"/>
                <a:pathLst>
                  <a:path w="6438647" h="1432170">
                    <a:moveTo>
                      <a:pt x="0" y="0"/>
                    </a:moveTo>
                    <a:lnTo>
                      <a:pt x="6324073" y="0"/>
                    </a:lnTo>
                    <a:cubicBezTo>
                      <a:pt x="6387350" y="0"/>
                      <a:pt x="6438647" y="51297"/>
                      <a:pt x="6438647" y="114574"/>
                    </a:cubicBezTo>
                    <a:lnTo>
                      <a:pt x="6438647" y="1317596"/>
                    </a:lnTo>
                    <a:cubicBezTo>
                      <a:pt x="6438647" y="1347983"/>
                      <a:pt x="6426576" y="1377126"/>
                      <a:pt x="6405089" y="1398612"/>
                    </a:cubicBezTo>
                    <a:cubicBezTo>
                      <a:pt x="6383602" y="1420099"/>
                      <a:pt x="6354460" y="1432170"/>
                      <a:pt x="6324073" y="1432170"/>
                    </a:cubicBezTo>
                    <a:lnTo>
                      <a:pt x="0" y="1432170"/>
                    </a:lnTo>
                    <a:close/>
                  </a:path>
                </a:pathLst>
              </a:custGeom>
              <a:solidFill>
                <a:srgbClr val="344E41"/>
              </a:solidFill>
            </p:spPr>
            <p:txBody>
              <a:bodyPr/>
              <a:lstStyle/>
              <a:p>
                <a:endParaRPr lang="en-US"/>
              </a:p>
            </p:txBody>
          </p:sp>
          <p:sp>
            <p:nvSpPr>
              <p:cNvPr id="17" name="Freeform 17"/>
              <p:cNvSpPr/>
              <p:nvPr/>
            </p:nvSpPr>
            <p:spPr>
              <a:xfrm>
                <a:off x="0" y="3154644"/>
                <a:ext cx="5384172" cy="1432170"/>
              </a:xfrm>
              <a:custGeom>
                <a:avLst/>
                <a:gdLst/>
                <a:ahLst/>
                <a:cxnLst/>
                <a:rect l="l" t="t" r="r" b="b"/>
                <a:pathLst>
                  <a:path w="5384172" h="1432170">
                    <a:moveTo>
                      <a:pt x="0" y="0"/>
                    </a:moveTo>
                    <a:lnTo>
                      <a:pt x="5269599" y="0"/>
                    </a:lnTo>
                    <a:cubicBezTo>
                      <a:pt x="5332876" y="0"/>
                      <a:pt x="5384172" y="51297"/>
                      <a:pt x="5384172" y="114574"/>
                    </a:cubicBezTo>
                    <a:lnTo>
                      <a:pt x="5384172" y="1317597"/>
                    </a:lnTo>
                    <a:cubicBezTo>
                      <a:pt x="5384172" y="1347983"/>
                      <a:pt x="5372101" y="1377126"/>
                      <a:pt x="5350614" y="1398613"/>
                    </a:cubicBezTo>
                    <a:cubicBezTo>
                      <a:pt x="5329127" y="1420099"/>
                      <a:pt x="5299985" y="1432170"/>
                      <a:pt x="5269599" y="1432170"/>
                    </a:cubicBezTo>
                    <a:lnTo>
                      <a:pt x="0" y="1432170"/>
                    </a:lnTo>
                    <a:close/>
                  </a:path>
                </a:pathLst>
              </a:custGeom>
              <a:solidFill>
                <a:srgbClr val="344E41"/>
              </a:solidFill>
            </p:spPr>
            <p:txBody>
              <a:bodyPr/>
              <a:lstStyle/>
              <a:p>
                <a:endParaRPr lang="en-US"/>
              </a:p>
            </p:txBody>
          </p:sp>
          <p:sp>
            <p:nvSpPr>
              <p:cNvPr id="18" name="Freeform 18"/>
              <p:cNvSpPr/>
              <p:nvPr/>
            </p:nvSpPr>
            <p:spPr>
              <a:xfrm>
                <a:off x="0" y="4731967"/>
                <a:ext cx="1588062" cy="1432170"/>
              </a:xfrm>
              <a:custGeom>
                <a:avLst/>
                <a:gdLst/>
                <a:ahLst/>
                <a:cxnLst/>
                <a:rect l="l" t="t" r="r" b="b"/>
                <a:pathLst>
                  <a:path w="1588062" h="1432170">
                    <a:moveTo>
                      <a:pt x="0" y="0"/>
                    </a:moveTo>
                    <a:lnTo>
                      <a:pt x="1473489" y="0"/>
                    </a:lnTo>
                    <a:cubicBezTo>
                      <a:pt x="1503876" y="0"/>
                      <a:pt x="1533018" y="12071"/>
                      <a:pt x="1554505" y="33557"/>
                    </a:cubicBezTo>
                    <a:cubicBezTo>
                      <a:pt x="1575991" y="55044"/>
                      <a:pt x="1588062" y="84186"/>
                      <a:pt x="1588062" y="114573"/>
                    </a:cubicBezTo>
                    <a:lnTo>
                      <a:pt x="1588062" y="1317596"/>
                    </a:lnTo>
                    <a:cubicBezTo>
                      <a:pt x="1588062" y="1347983"/>
                      <a:pt x="1575991" y="1377125"/>
                      <a:pt x="1554505" y="1398612"/>
                    </a:cubicBezTo>
                    <a:cubicBezTo>
                      <a:pt x="1533018" y="1420099"/>
                      <a:pt x="1503876" y="1432170"/>
                      <a:pt x="1473489" y="1432170"/>
                    </a:cubicBezTo>
                    <a:lnTo>
                      <a:pt x="0" y="1432170"/>
                    </a:lnTo>
                    <a:close/>
                  </a:path>
                </a:pathLst>
              </a:custGeom>
              <a:solidFill>
                <a:srgbClr val="344E41"/>
              </a:solidFill>
            </p:spPr>
            <p:txBody>
              <a:bodyPr/>
              <a:lstStyle/>
              <a:p>
                <a:endParaRPr lang="en-US"/>
              </a:p>
            </p:txBody>
          </p:sp>
          <p:sp>
            <p:nvSpPr>
              <p:cNvPr id="19" name="Freeform 19"/>
              <p:cNvSpPr/>
              <p:nvPr/>
            </p:nvSpPr>
            <p:spPr>
              <a:xfrm>
                <a:off x="0" y="6309289"/>
                <a:ext cx="639035" cy="1432170"/>
              </a:xfrm>
              <a:custGeom>
                <a:avLst/>
                <a:gdLst/>
                <a:ahLst/>
                <a:cxnLst/>
                <a:rect l="l" t="t" r="r" b="b"/>
                <a:pathLst>
                  <a:path w="639035" h="1432170">
                    <a:moveTo>
                      <a:pt x="0" y="0"/>
                    </a:moveTo>
                    <a:lnTo>
                      <a:pt x="524461" y="0"/>
                    </a:lnTo>
                    <a:cubicBezTo>
                      <a:pt x="587738" y="0"/>
                      <a:pt x="639035" y="51296"/>
                      <a:pt x="639035" y="114573"/>
                    </a:cubicBezTo>
                    <a:lnTo>
                      <a:pt x="639035" y="1317596"/>
                    </a:lnTo>
                    <a:cubicBezTo>
                      <a:pt x="639035" y="1347982"/>
                      <a:pt x="626964" y="1377125"/>
                      <a:pt x="605477" y="1398612"/>
                    </a:cubicBezTo>
                    <a:cubicBezTo>
                      <a:pt x="583990" y="1420098"/>
                      <a:pt x="554848" y="1432169"/>
                      <a:pt x="524461" y="1432169"/>
                    </a:cubicBezTo>
                    <a:lnTo>
                      <a:pt x="0" y="1432169"/>
                    </a:lnTo>
                    <a:close/>
                  </a:path>
                </a:pathLst>
              </a:custGeom>
              <a:solidFill>
                <a:srgbClr val="344E41"/>
              </a:solidFill>
            </p:spPr>
            <p:txBody>
              <a:bodyPr/>
              <a:lstStyle/>
              <a:p>
                <a:endParaRPr lang="en-US"/>
              </a:p>
            </p:txBody>
          </p:sp>
        </p:grpSp>
      </p:grpSp>
      <p:grpSp>
        <p:nvGrpSpPr>
          <p:cNvPr id="20" name="Group 20"/>
          <p:cNvGrpSpPr/>
          <p:nvPr/>
        </p:nvGrpSpPr>
        <p:grpSpPr>
          <a:xfrm>
            <a:off x="5415157" y="1028700"/>
            <a:ext cx="7246753" cy="780730"/>
            <a:chOff x="0" y="0"/>
            <a:chExt cx="1908610" cy="205624"/>
          </a:xfrm>
        </p:grpSpPr>
        <p:sp>
          <p:nvSpPr>
            <p:cNvPr id="21" name="Freeform 21"/>
            <p:cNvSpPr/>
            <p:nvPr/>
          </p:nvSpPr>
          <p:spPr>
            <a:xfrm>
              <a:off x="0" y="0"/>
              <a:ext cx="1908610" cy="205624"/>
            </a:xfrm>
            <a:custGeom>
              <a:avLst/>
              <a:gdLst/>
              <a:ahLst/>
              <a:cxnLst/>
              <a:rect l="l" t="t" r="r" b="b"/>
              <a:pathLst>
                <a:path w="1908610" h="205624">
                  <a:moveTo>
                    <a:pt x="54485" y="0"/>
                  </a:moveTo>
                  <a:lnTo>
                    <a:pt x="1854125" y="0"/>
                  </a:lnTo>
                  <a:cubicBezTo>
                    <a:pt x="1884216" y="0"/>
                    <a:pt x="1908610" y="24394"/>
                    <a:pt x="1908610" y="54485"/>
                  </a:cubicBezTo>
                  <a:lnTo>
                    <a:pt x="1908610" y="151140"/>
                  </a:lnTo>
                  <a:cubicBezTo>
                    <a:pt x="1908610" y="181231"/>
                    <a:pt x="1884216" y="205624"/>
                    <a:pt x="1854125" y="205624"/>
                  </a:cubicBezTo>
                  <a:lnTo>
                    <a:pt x="54485" y="205624"/>
                  </a:lnTo>
                  <a:cubicBezTo>
                    <a:pt x="24394" y="205624"/>
                    <a:pt x="0" y="181231"/>
                    <a:pt x="0" y="151140"/>
                  </a:cubicBezTo>
                  <a:lnTo>
                    <a:pt x="0" y="54485"/>
                  </a:lnTo>
                  <a:cubicBezTo>
                    <a:pt x="0" y="24394"/>
                    <a:pt x="24394" y="0"/>
                    <a:pt x="54485" y="0"/>
                  </a:cubicBezTo>
                  <a:close/>
                </a:path>
              </a:pathLst>
            </a:custGeom>
            <a:solidFill>
              <a:srgbClr val="01C892"/>
            </a:solidFill>
          </p:spPr>
          <p:txBody>
            <a:bodyPr/>
            <a:lstStyle/>
            <a:p>
              <a:endParaRPr lang="en-US"/>
            </a:p>
          </p:txBody>
        </p:sp>
        <p:sp>
          <p:nvSpPr>
            <p:cNvPr id="22" name="TextBox 22"/>
            <p:cNvSpPr txBox="1"/>
            <p:nvPr/>
          </p:nvSpPr>
          <p:spPr>
            <a:xfrm>
              <a:off x="0" y="0"/>
              <a:ext cx="1908610" cy="205624"/>
            </a:xfrm>
            <a:prstGeom prst="rect">
              <a:avLst/>
            </a:prstGeom>
          </p:spPr>
          <p:txBody>
            <a:bodyPr lIns="50800" tIns="50800" rIns="50800" bIns="50800" rtlCol="0" anchor="ctr"/>
            <a:lstStyle/>
            <a:p>
              <a:pPr algn="ctr">
                <a:lnSpc>
                  <a:spcPts val="3632"/>
                </a:lnSpc>
              </a:pPr>
              <a:r>
                <a:rPr lang="en-US" sz="2594" spc="25" dirty="0">
                  <a:solidFill>
                    <a:srgbClr val="000000"/>
                  </a:solidFill>
                  <a:latin typeface="Canva Sans Bold"/>
                </a:rPr>
                <a:t>Top 5 Districts Motorcar Vehicles</a:t>
              </a:r>
            </a:p>
          </p:txBody>
        </p:sp>
      </p:grpSp>
      <p:sp>
        <p:nvSpPr>
          <p:cNvPr id="23" name="TextBox 23"/>
          <p:cNvSpPr txBox="1"/>
          <p:nvPr/>
        </p:nvSpPr>
        <p:spPr>
          <a:xfrm>
            <a:off x="10140105" y="2945824"/>
            <a:ext cx="1050379" cy="363690"/>
          </a:xfrm>
          <a:prstGeom prst="rect">
            <a:avLst/>
          </a:prstGeom>
        </p:spPr>
        <p:txBody>
          <a:bodyPr lIns="0" tIns="0" rIns="0" bIns="0" rtlCol="0" anchor="t">
            <a:spAutoFit/>
          </a:bodyPr>
          <a:lstStyle/>
          <a:p>
            <a:pPr algn="ctr">
              <a:lnSpc>
                <a:spcPts val="3054"/>
              </a:lnSpc>
            </a:pPr>
            <a:r>
              <a:rPr lang="en-US" sz="2181">
                <a:solidFill>
                  <a:srgbClr val="000000"/>
                </a:solidFill>
                <a:latin typeface="Canva Sans Bold"/>
              </a:rPr>
              <a:t>72K</a:t>
            </a:r>
          </a:p>
        </p:txBody>
      </p:sp>
      <p:sp>
        <p:nvSpPr>
          <p:cNvPr id="24" name="TextBox 24"/>
          <p:cNvSpPr txBox="1"/>
          <p:nvPr/>
        </p:nvSpPr>
        <p:spPr>
          <a:xfrm>
            <a:off x="9301992" y="4110053"/>
            <a:ext cx="1050379" cy="363690"/>
          </a:xfrm>
          <a:prstGeom prst="rect">
            <a:avLst/>
          </a:prstGeom>
        </p:spPr>
        <p:txBody>
          <a:bodyPr lIns="0" tIns="0" rIns="0" bIns="0" rtlCol="0" anchor="t">
            <a:spAutoFit/>
          </a:bodyPr>
          <a:lstStyle/>
          <a:p>
            <a:pPr algn="ctr">
              <a:lnSpc>
                <a:spcPts val="3054"/>
              </a:lnSpc>
            </a:pPr>
            <a:r>
              <a:rPr lang="en-US" sz="2181">
                <a:solidFill>
                  <a:srgbClr val="000000"/>
                </a:solidFill>
                <a:latin typeface="Canva Sans Bold"/>
              </a:rPr>
              <a:t>61K</a:t>
            </a:r>
          </a:p>
        </p:txBody>
      </p:sp>
      <p:sp>
        <p:nvSpPr>
          <p:cNvPr id="25" name="TextBox 25"/>
          <p:cNvSpPr txBox="1"/>
          <p:nvPr/>
        </p:nvSpPr>
        <p:spPr>
          <a:xfrm>
            <a:off x="8513344" y="5361669"/>
            <a:ext cx="1050379" cy="363690"/>
          </a:xfrm>
          <a:prstGeom prst="rect">
            <a:avLst/>
          </a:prstGeom>
        </p:spPr>
        <p:txBody>
          <a:bodyPr lIns="0" tIns="0" rIns="0" bIns="0" rtlCol="0" anchor="t">
            <a:spAutoFit/>
          </a:bodyPr>
          <a:lstStyle/>
          <a:p>
            <a:pPr algn="ctr">
              <a:lnSpc>
                <a:spcPts val="3054"/>
              </a:lnSpc>
            </a:pPr>
            <a:r>
              <a:rPr lang="en-US" sz="2181">
                <a:solidFill>
                  <a:srgbClr val="000000"/>
                </a:solidFill>
                <a:latin typeface="Canva Sans Bold"/>
              </a:rPr>
              <a:t>51K</a:t>
            </a:r>
          </a:p>
        </p:txBody>
      </p:sp>
      <p:sp>
        <p:nvSpPr>
          <p:cNvPr id="26" name="TextBox 26"/>
          <p:cNvSpPr txBox="1"/>
          <p:nvPr/>
        </p:nvSpPr>
        <p:spPr>
          <a:xfrm>
            <a:off x="5778345" y="6407548"/>
            <a:ext cx="1050379" cy="363690"/>
          </a:xfrm>
          <a:prstGeom prst="rect">
            <a:avLst/>
          </a:prstGeom>
        </p:spPr>
        <p:txBody>
          <a:bodyPr lIns="0" tIns="0" rIns="0" bIns="0" rtlCol="0" anchor="t">
            <a:spAutoFit/>
          </a:bodyPr>
          <a:lstStyle/>
          <a:p>
            <a:pPr algn="ctr">
              <a:lnSpc>
                <a:spcPts val="3054"/>
              </a:lnSpc>
            </a:pPr>
            <a:r>
              <a:rPr lang="en-US" sz="2181">
                <a:solidFill>
                  <a:srgbClr val="000000"/>
                </a:solidFill>
                <a:latin typeface="Canva Sans Bold"/>
              </a:rPr>
              <a:t>15K</a:t>
            </a:r>
          </a:p>
        </p:txBody>
      </p:sp>
      <p:sp>
        <p:nvSpPr>
          <p:cNvPr id="27" name="TextBox 27"/>
          <p:cNvSpPr txBox="1"/>
          <p:nvPr/>
        </p:nvSpPr>
        <p:spPr>
          <a:xfrm>
            <a:off x="5065528" y="7614718"/>
            <a:ext cx="1050379" cy="363690"/>
          </a:xfrm>
          <a:prstGeom prst="rect">
            <a:avLst/>
          </a:prstGeom>
        </p:spPr>
        <p:txBody>
          <a:bodyPr lIns="0" tIns="0" rIns="0" bIns="0" rtlCol="0" anchor="t">
            <a:spAutoFit/>
          </a:bodyPr>
          <a:lstStyle/>
          <a:p>
            <a:pPr algn="ctr">
              <a:lnSpc>
                <a:spcPts val="3054"/>
              </a:lnSpc>
            </a:pPr>
            <a:r>
              <a:rPr lang="en-US" sz="2181">
                <a:solidFill>
                  <a:srgbClr val="000000"/>
                </a:solidFill>
                <a:latin typeface="Canva Sans Bold"/>
              </a:rPr>
              <a:t>6K</a:t>
            </a:r>
          </a:p>
        </p:txBody>
      </p:sp>
      <p:sp>
        <p:nvSpPr>
          <p:cNvPr id="28" name="TextBox 28"/>
          <p:cNvSpPr txBox="1"/>
          <p:nvPr/>
        </p:nvSpPr>
        <p:spPr>
          <a:xfrm>
            <a:off x="12132742" y="3261889"/>
            <a:ext cx="5388631" cy="4789945"/>
          </a:xfrm>
          <a:prstGeom prst="rect">
            <a:avLst/>
          </a:prstGeom>
        </p:spPr>
        <p:txBody>
          <a:bodyPr lIns="0" tIns="0" rIns="0" bIns="0" rtlCol="0" anchor="t">
            <a:spAutoFit/>
          </a:bodyPr>
          <a:lstStyle/>
          <a:p>
            <a:pPr marL="495384" lvl="1" indent="-247692">
              <a:lnSpc>
                <a:spcPts val="3212"/>
              </a:lnSpc>
              <a:buFont typeface="Arial"/>
              <a:buChar char="•"/>
            </a:pPr>
            <a:r>
              <a:rPr lang="en-US" sz="2294" spc="22" dirty="0">
                <a:solidFill>
                  <a:srgbClr val="000000"/>
                </a:solidFill>
                <a:latin typeface="Canva Sans"/>
              </a:rPr>
              <a:t>In FY 2022, Rangareddy leads in car sales, closely followed by Medchal Malkajgiri, and Hyderabad also shows strong demand for cars.</a:t>
            </a:r>
          </a:p>
          <a:p>
            <a:pPr marL="495384" lvl="1" indent="-247692">
              <a:lnSpc>
                <a:spcPts val="3212"/>
              </a:lnSpc>
              <a:buFont typeface="Arial"/>
              <a:buChar char="•"/>
            </a:pPr>
            <a:r>
              <a:rPr lang="en-US" sz="2294" spc="22" dirty="0">
                <a:solidFill>
                  <a:srgbClr val="000000"/>
                </a:solidFill>
                <a:latin typeface="Canva Sans"/>
              </a:rPr>
              <a:t>Sangareddy and Khammam indicate a preference for cars due to good infrastructure and the emergence of major IT hubs, prompting individuals to opt for their own vehicles for daily commuting.</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A9DFD0"/>
        </a:solidFill>
        <a:effectLst/>
      </p:bgPr>
    </p:bg>
    <p:spTree>
      <p:nvGrpSpPr>
        <p:cNvPr id="1" name=""/>
        <p:cNvGrpSpPr/>
        <p:nvPr/>
      </p:nvGrpSpPr>
      <p:grpSpPr>
        <a:xfrm>
          <a:off x="0" y="0"/>
          <a:ext cx="0" cy="0"/>
          <a:chOff x="0" y="0"/>
          <a:chExt cx="0" cy="0"/>
        </a:xfrm>
      </p:grpSpPr>
      <p:sp>
        <p:nvSpPr>
          <p:cNvPr id="2" name="Freeform 2"/>
          <p:cNvSpPr/>
          <p:nvPr/>
        </p:nvSpPr>
        <p:spPr>
          <a:xfrm>
            <a:off x="15381954" y="8467133"/>
            <a:ext cx="5277926" cy="4404669"/>
          </a:xfrm>
          <a:custGeom>
            <a:avLst/>
            <a:gdLst/>
            <a:ahLst/>
            <a:cxnLst/>
            <a:rect l="l" t="t" r="r" b="b"/>
            <a:pathLst>
              <a:path w="5277926" h="4404669">
                <a:moveTo>
                  <a:pt x="0" y="0"/>
                </a:moveTo>
                <a:lnTo>
                  <a:pt x="5277926" y="0"/>
                </a:lnTo>
                <a:lnTo>
                  <a:pt x="5277926" y="4404669"/>
                </a:lnTo>
                <a:lnTo>
                  <a:pt x="0" y="4404669"/>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US"/>
          </a:p>
        </p:txBody>
      </p:sp>
      <p:sp>
        <p:nvSpPr>
          <p:cNvPr id="3" name="Freeform 3"/>
          <p:cNvSpPr/>
          <p:nvPr/>
        </p:nvSpPr>
        <p:spPr>
          <a:xfrm>
            <a:off x="-2330976" y="-2625471"/>
            <a:ext cx="4661953" cy="4748285"/>
          </a:xfrm>
          <a:custGeom>
            <a:avLst/>
            <a:gdLst/>
            <a:ahLst/>
            <a:cxnLst/>
            <a:rect l="l" t="t" r="r" b="b"/>
            <a:pathLst>
              <a:path w="4661953" h="4748285">
                <a:moveTo>
                  <a:pt x="0" y="0"/>
                </a:moveTo>
                <a:lnTo>
                  <a:pt x="4661952" y="0"/>
                </a:lnTo>
                <a:lnTo>
                  <a:pt x="4661952" y="4748285"/>
                </a:lnTo>
                <a:lnTo>
                  <a:pt x="0" y="4748285"/>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US"/>
          </a:p>
        </p:txBody>
      </p:sp>
      <p:grpSp>
        <p:nvGrpSpPr>
          <p:cNvPr id="4" name="Group 4"/>
          <p:cNvGrpSpPr/>
          <p:nvPr/>
        </p:nvGrpSpPr>
        <p:grpSpPr>
          <a:xfrm>
            <a:off x="328777" y="2384800"/>
            <a:ext cx="10490001" cy="6344928"/>
            <a:chOff x="0" y="0"/>
            <a:chExt cx="13986667" cy="8459904"/>
          </a:xfrm>
        </p:grpSpPr>
        <p:sp>
          <p:nvSpPr>
            <p:cNvPr id="5" name="TextBox 5"/>
            <p:cNvSpPr txBox="1"/>
            <p:nvPr/>
          </p:nvSpPr>
          <p:spPr>
            <a:xfrm>
              <a:off x="5493452" y="7886037"/>
              <a:ext cx="257973" cy="573867"/>
            </a:xfrm>
            <a:prstGeom prst="rect">
              <a:avLst/>
            </a:prstGeom>
          </p:spPr>
          <p:txBody>
            <a:bodyPr lIns="0" tIns="0" rIns="0" bIns="0" rtlCol="0" anchor="t">
              <a:spAutoFit/>
            </a:bodyPr>
            <a:lstStyle/>
            <a:p>
              <a:pPr algn="ctr">
                <a:lnSpc>
                  <a:spcPts val="3640"/>
                </a:lnSpc>
              </a:pPr>
              <a:r>
                <a:rPr lang="en-US" sz="2600">
                  <a:solidFill>
                    <a:srgbClr val="000000"/>
                  </a:solidFill>
                  <a:latin typeface="Open Sans Extra Bold"/>
                </a:rPr>
                <a:t>0</a:t>
              </a:r>
            </a:p>
          </p:txBody>
        </p:sp>
        <p:sp>
          <p:nvSpPr>
            <p:cNvPr id="6" name="TextBox 6"/>
            <p:cNvSpPr txBox="1"/>
            <p:nvPr/>
          </p:nvSpPr>
          <p:spPr>
            <a:xfrm>
              <a:off x="6921571" y="7886037"/>
              <a:ext cx="1400505" cy="573867"/>
            </a:xfrm>
            <a:prstGeom prst="rect">
              <a:avLst/>
            </a:prstGeom>
          </p:spPr>
          <p:txBody>
            <a:bodyPr wrap="square" lIns="0" tIns="0" rIns="0" bIns="0" rtlCol="0" anchor="t">
              <a:spAutoFit/>
            </a:bodyPr>
            <a:lstStyle/>
            <a:p>
              <a:pPr algn="ctr">
                <a:lnSpc>
                  <a:spcPts val="3640"/>
                </a:lnSpc>
              </a:pPr>
              <a:r>
                <a:rPr lang="en-US" sz="2600" dirty="0">
                  <a:solidFill>
                    <a:srgbClr val="000000"/>
                  </a:solidFill>
                  <a:latin typeface="Open Sans Extra Bold"/>
                </a:rPr>
                <a:t>2,500</a:t>
              </a:r>
            </a:p>
          </p:txBody>
        </p:sp>
        <p:sp>
          <p:nvSpPr>
            <p:cNvPr id="7" name="TextBox 7"/>
            <p:cNvSpPr txBox="1"/>
            <p:nvPr/>
          </p:nvSpPr>
          <p:spPr>
            <a:xfrm>
              <a:off x="8804589" y="7886037"/>
              <a:ext cx="1517781" cy="573867"/>
            </a:xfrm>
            <a:prstGeom prst="rect">
              <a:avLst/>
            </a:prstGeom>
          </p:spPr>
          <p:txBody>
            <a:bodyPr wrap="square" lIns="0" tIns="0" rIns="0" bIns="0" rtlCol="0" anchor="t">
              <a:spAutoFit/>
            </a:bodyPr>
            <a:lstStyle/>
            <a:p>
              <a:pPr algn="ctr">
                <a:lnSpc>
                  <a:spcPts val="3640"/>
                </a:lnSpc>
              </a:pPr>
              <a:r>
                <a:rPr lang="en-US" sz="2600" dirty="0">
                  <a:solidFill>
                    <a:srgbClr val="000000"/>
                  </a:solidFill>
                  <a:latin typeface="Open Sans Extra Bold"/>
                </a:rPr>
                <a:t>5,000</a:t>
              </a:r>
            </a:p>
          </p:txBody>
        </p:sp>
        <p:sp>
          <p:nvSpPr>
            <p:cNvPr id="8" name="TextBox 8"/>
            <p:cNvSpPr txBox="1"/>
            <p:nvPr/>
          </p:nvSpPr>
          <p:spPr>
            <a:xfrm>
              <a:off x="10687606" y="7886037"/>
              <a:ext cx="1265563" cy="573867"/>
            </a:xfrm>
            <a:prstGeom prst="rect">
              <a:avLst/>
            </a:prstGeom>
          </p:spPr>
          <p:txBody>
            <a:bodyPr wrap="square" lIns="0" tIns="0" rIns="0" bIns="0" rtlCol="0" anchor="t">
              <a:spAutoFit/>
            </a:bodyPr>
            <a:lstStyle/>
            <a:p>
              <a:pPr algn="ctr">
                <a:lnSpc>
                  <a:spcPts val="3640"/>
                </a:lnSpc>
              </a:pPr>
              <a:r>
                <a:rPr lang="en-US" sz="2600">
                  <a:solidFill>
                    <a:srgbClr val="000000"/>
                  </a:solidFill>
                  <a:latin typeface="Open Sans Extra Bold"/>
                </a:rPr>
                <a:t>7,500</a:t>
              </a:r>
            </a:p>
          </p:txBody>
        </p:sp>
        <p:sp>
          <p:nvSpPr>
            <p:cNvPr id="9" name="TextBox 9"/>
            <p:cNvSpPr txBox="1"/>
            <p:nvPr/>
          </p:nvSpPr>
          <p:spPr>
            <a:xfrm>
              <a:off x="12441734" y="7886037"/>
              <a:ext cx="1544933" cy="573867"/>
            </a:xfrm>
            <a:prstGeom prst="rect">
              <a:avLst/>
            </a:prstGeom>
          </p:spPr>
          <p:txBody>
            <a:bodyPr wrap="square" lIns="0" tIns="0" rIns="0" bIns="0" rtlCol="0" anchor="t">
              <a:spAutoFit/>
            </a:bodyPr>
            <a:lstStyle/>
            <a:p>
              <a:pPr algn="ctr">
                <a:lnSpc>
                  <a:spcPts val="3640"/>
                </a:lnSpc>
              </a:pPr>
              <a:r>
                <a:rPr lang="en-US" sz="2600">
                  <a:solidFill>
                    <a:srgbClr val="000000"/>
                  </a:solidFill>
                  <a:latin typeface="Open Sans Extra Bold"/>
                </a:rPr>
                <a:t>10,000</a:t>
              </a:r>
            </a:p>
          </p:txBody>
        </p:sp>
        <p:sp>
          <p:nvSpPr>
            <p:cNvPr id="10" name="TextBox 10"/>
            <p:cNvSpPr txBox="1"/>
            <p:nvPr/>
          </p:nvSpPr>
          <p:spPr>
            <a:xfrm>
              <a:off x="2691608" y="398874"/>
              <a:ext cx="2710697" cy="573867"/>
            </a:xfrm>
            <a:prstGeom prst="rect">
              <a:avLst/>
            </a:prstGeom>
          </p:spPr>
          <p:txBody>
            <a:bodyPr lIns="0" tIns="0" rIns="0" bIns="0" rtlCol="0" anchor="t">
              <a:spAutoFit/>
            </a:bodyPr>
            <a:lstStyle/>
            <a:p>
              <a:pPr algn="r">
                <a:lnSpc>
                  <a:spcPts val="3640"/>
                </a:lnSpc>
              </a:pPr>
              <a:r>
                <a:rPr lang="en-US" sz="2600">
                  <a:solidFill>
                    <a:srgbClr val="000000"/>
                  </a:solidFill>
                  <a:latin typeface="Open Sans Extra Bold"/>
                </a:rPr>
                <a:t>Hyderabad  </a:t>
              </a:r>
            </a:p>
          </p:txBody>
        </p:sp>
        <p:sp>
          <p:nvSpPr>
            <p:cNvPr id="11" name="TextBox 11"/>
            <p:cNvSpPr txBox="1"/>
            <p:nvPr/>
          </p:nvSpPr>
          <p:spPr>
            <a:xfrm>
              <a:off x="2610720" y="1972446"/>
              <a:ext cx="2791585" cy="573867"/>
            </a:xfrm>
            <a:prstGeom prst="rect">
              <a:avLst/>
            </a:prstGeom>
          </p:spPr>
          <p:txBody>
            <a:bodyPr lIns="0" tIns="0" rIns="0" bIns="0" rtlCol="0" anchor="t">
              <a:spAutoFit/>
            </a:bodyPr>
            <a:lstStyle/>
            <a:p>
              <a:pPr algn="r">
                <a:lnSpc>
                  <a:spcPts val="3640"/>
                </a:lnSpc>
              </a:pPr>
              <a:r>
                <a:rPr lang="en-US" sz="2600" dirty="0">
                  <a:solidFill>
                    <a:srgbClr val="000000"/>
                  </a:solidFill>
                  <a:latin typeface="Open Sans Extra Bold"/>
                </a:rPr>
                <a:t>Sangareddy </a:t>
              </a:r>
            </a:p>
          </p:txBody>
        </p:sp>
        <p:sp>
          <p:nvSpPr>
            <p:cNvPr id="12" name="TextBox 12"/>
            <p:cNvSpPr txBox="1"/>
            <p:nvPr/>
          </p:nvSpPr>
          <p:spPr>
            <a:xfrm>
              <a:off x="2821634" y="3546018"/>
              <a:ext cx="2580671" cy="573867"/>
            </a:xfrm>
            <a:prstGeom prst="rect">
              <a:avLst/>
            </a:prstGeom>
          </p:spPr>
          <p:txBody>
            <a:bodyPr lIns="0" tIns="0" rIns="0" bIns="0" rtlCol="0" anchor="t">
              <a:spAutoFit/>
            </a:bodyPr>
            <a:lstStyle/>
            <a:p>
              <a:pPr algn="r">
                <a:lnSpc>
                  <a:spcPts val="3640"/>
                </a:lnSpc>
              </a:pPr>
              <a:r>
                <a:rPr lang="en-US" sz="2600">
                  <a:solidFill>
                    <a:srgbClr val="000000"/>
                  </a:solidFill>
                  <a:latin typeface="Open Sans Extra Bold"/>
                </a:rPr>
                <a:t>Khammam </a:t>
              </a:r>
            </a:p>
          </p:txBody>
        </p:sp>
        <p:sp>
          <p:nvSpPr>
            <p:cNvPr id="13" name="TextBox 13"/>
            <p:cNvSpPr txBox="1"/>
            <p:nvPr/>
          </p:nvSpPr>
          <p:spPr>
            <a:xfrm>
              <a:off x="2953928" y="5119590"/>
              <a:ext cx="2448377" cy="573867"/>
            </a:xfrm>
            <a:prstGeom prst="rect">
              <a:avLst/>
            </a:prstGeom>
          </p:spPr>
          <p:txBody>
            <a:bodyPr lIns="0" tIns="0" rIns="0" bIns="0" rtlCol="0" anchor="t">
              <a:spAutoFit/>
            </a:bodyPr>
            <a:lstStyle/>
            <a:p>
              <a:pPr algn="r">
                <a:lnSpc>
                  <a:spcPts val="3640"/>
                </a:lnSpc>
              </a:pPr>
              <a:r>
                <a:rPr lang="en-US" sz="2600" dirty="0">
                  <a:solidFill>
                    <a:srgbClr val="000000"/>
                  </a:solidFill>
                  <a:latin typeface="Open Sans Extra Bold"/>
                </a:rPr>
                <a:t>Vikarabad </a:t>
              </a:r>
            </a:p>
          </p:txBody>
        </p:sp>
        <p:sp>
          <p:nvSpPr>
            <p:cNvPr id="14" name="TextBox 14"/>
            <p:cNvSpPr txBox="1"/>
            <p:nvPr/>
          </p:nvSpPr>
          <p:spPr>
            <a:xfrm>
              <a:off x="0" y="6693162"/>
              <a:ext cx="5402305" cy="573867"/>
            </a:xfrm>
            <a:prstGeom prst="rect">
              <a:avLst/>
            </a:prstGeom>
          </p:spPr>
          <p:txBody>
            <a:bodyPr lIns="0" tIns="0" rIns="0" bIns="0" rtlCol="0" anchor="t">
              <a:spAutoFit/>
            </a:bodyPr>
            <a:lstStyle/>
            <a:p>
              <a:pPr algn="r">
                <a:lnSpc>
                  <a:spcPts val="3640"/>
                </a:lnSpc>
              </a:pPr>
              <a:r>
                <a:rPr lang="en-US" sz="2600" dirty="0">
                  <a:solidFill>
                    <a:srgbClr val="000000"/>
                  </a:solidFill>
                  <a:latin typeface="Open Sans Extra Bold"/>
                </a:rPr>
                <a:t>Bhadradri Kothagudem </a:t>
              </a:r>
            </a:p>
          </p:txBody>
        </p:sp>
        <p:grpSp>
          <p:nvGrpSpPr>
            <p:cNvPr id="15" name="Group 15"/>
            <p:cNvGrpSpPr>
              <a:grpSpLocks noChangeAspect="1"/>
            </p:cNvGrpSpPr>
            <p:nvPr/>
          </p:nvGrpSpPr>
          <p:grpSpPr>
            <a:xfrm>
              <a:off x="5622438" y="0"/>
              <a:ext cx="6330731" cy="7723053"/>
              <a:chOff x="0" y="0"/>
              <a:chExt cx="6647169" cy="8109086"/>
            </a:xfrm>
          </p:grpSpPr>
          <p:sp>
            <p:nvSpPr>
              <p:cNvPr id="16" name="Freeform 16"/>
              <p:cNvSpPr/>
              <p:nvPr/>
            </p:nvSpPr>
            <p:spPr>
              <a:xfrm>
                <a:off x="0" y="0"/>
                <a:ext cx="6647169" cy="1500181"/>
              </a:xfrm>
              <a:custGeom>
                <a:avLst/>
                <a:gdLst/>
                <a:ahLst/>
                <a:cxnLst/>
                <a:rect l="l" t="t" r="r" b="b"/>
                <a:pathLst>
                  <a:path w="6647169" h="1500181">
                    <a:moveTo>
                      <a:pt x="0" y="0"/>
                    </a:moveTo>
                    <a:lnTo>
                      <a:pt x="6527155" y="0"/>
                    </a:lnTo>
                    <a:cubicBezTo>
                      <a:pt x="6593437" y="0"/>
                      <a:pt x="6647169" y="53732"/>
                      <a:pt x="6647169" y="120014"/>
                    </a:cubicBezTo>
                    <a:lnTo>
                      <a:pt x="6647169" y="1380166"/>
                    </a:lnTo>
                    <a:cubicBezTo>
                      <a:pt x="6647169" y="1446448"/>
                      <a:pt x="6593437" y="1500181"/>
                      <a:pt x="6527155" y="1500181"/>
                    </a:cubicBezTo>
                    <a:lnTo>
                      <a:pt x="0" y="1500181"/>
                    </a:lnTo>
                    <a:close/>
                  </a:path>
                </a:pathLst>
              </a:custGeom>
              <a:solidFill>
                <a:srgbClr val="344E41"/>
              </a:solidFill>
            </p:spPr>
            <p:txBody>
              <a:bodyPr/>
              <a:lstStyle/>
              <a:p>
                <a:endParaRPr lang="en-US"/>
              </a:p>
            </p:txBody>
          </p:sp>
          <p:sp>
            <p:nvSpPr>
              <p:cNvPr id="17" name="Freeform 17"/>
              <p:cNvSpPr/>
              <p:nvPr/>
            </p:nvSpPr>
            <p:spPr>
              <a:xfrm>
                <a:off x="0" y="1652226"/>
                <a:ext cx="2680235" cy="1500181"/>
              </a:xfrm>
              <a:custGeom>
                <a:avLst/>
                <a:gdLst/>
                <a:ahLst/>
                <a:cxnLst/>
                <a:rect l="l" t="t" r="r" b="b"/>
                <a:pathLst>
                  <a:path w="2680235" h="1500181">
                    <a:moveTo>
                      <a:pt x="0" y="0"/>
                    </a:moveTo>
                    <a:lnTo>
                      <a:pt x="2560220" y="0"/>
                    </a:lnTo>
                    <a:cubicBezTo>
                      <a:pt x="2626502" y="0"/>
                      <a:pt x="2680235" y="53733"/>
                      <a:pt x="2680235" y="120015"/>
                    </a:cubicBezTo>
                    <a:lnTo>
                      <a:pt x="2680235" y="1380167"/>
                    </a:lnTo>
                    <a:cubicBezTo>
                      <a:pt x="2680235" y="1446449"/>
                      <a:pt x="2626502" y="1500181"/>
                      <a:pt x="2560220" y="1500181"/>
                    </a:cubicBezTo>
                    <a:lnTo>
                      <a:pt x="0" y="1500181"/>
                    </a:lnTo>
                    <a:close/>
                  </a:path>
                </a:pathLst>
              </a:custGeom>
              <a:solidFill>
                <a:srgbClr val="344E41"/>
              </a:solidFill>
            </p:spPr>
            <p:txBody>
              <a:bodyPr/>
              <a:lstStyle/>
              <a:p>
                <a:endParaRPr lang="en-US"/>
              </a:p>
            </p:txBody>
          </p:sp>
          <p:sp>
            <p:nvSpPr>
              <p:cNvPr id="18" name="Freeform 18"/>
              <p:cNvSpPr/>
              <p:nvPr/>
            </p:nvSpPr>
            <p:spPr>
              <a:xfrm>
                <a:off x="0" y="3304453"/>
                <a:ext cx="2133753" cy="1500181"/>
              </a:xfrm>
              <a:custGeom>
                <a:avLst/>
                <a:gdLst/>
                <a:ahLst/>
                <a:cxnLst/>
                <a:rect l="l" t="t" r="r" b="b"/>
                <a:pathLst>
                  <a:path w="2133753" h="1500181">
                    <a:moveTo>
                      <a:pt x="0" y="0"/>
                    </a:moveTo>
                    <a:lnTo>
                      <a:pt x="2013739" y="0"/>
                    </a:lnTo>
                    <a:cubicBezTo>
                      <a:pt x="2080021" y="0"/>
                      <a:pt x="2133753" y="53732"/>
                      <a:pt x="2133753" y="120014"/>
                    </a:cubicBezTo>
                    <a:lnTo>
                      <a:pt x="2133753" y="1380166"/>
                    </a:lnTo>
                    <a:cubicBezTo>
                      <a:pt x="2133753" y="1446448"/>
                      <a:pt x="2080021" y="1500180"/>
                      <a:pt x="2013739" y="1500180"/>
                    </a:cubicBezTo>
                    <a:lnTo>
                      <a:pt x="0" y="1500180"/>
                    </a:lnTo>
                    <a:close/>
                  </a:path>
                </a:pathLst>
              </a:custGeom>
              <a:solidFill>
                <a:srgbClr val="344E41"/>
              </a:solidFill>
            </p:spPr>
            <p:txBody>
              <a:bodyPr/>
              <a:lstStyle/>
              <a:p>
                <a:endParaRPr lang="en-US"/>
              </a:p>
            </p:txBody>
          </p:sp>
          <p:sp>
            <p:nvSpPr>
              <p:cNvPr id="19" name="Freeform 19"/>
              <p:cNvSpPr/>
              <p:nvPr/>
            </p:nvSpPr>
            <p:spPr>
              <a:xfrm>
                <a:off x="0" y="4956678"/>
                <a:ext cx="1624442" cy="1500181"/>
              </a:xfrm>
              <a:custGeom>
                <a:avLst/>
                <a:gdLst/>
                <a:ahLst/>
                <a:cxnLst/>
                <a:rect l="l" t="t" r="r" b="b"/>
                <a:pathLst>
                  <a:path w="1624442" h="1500181">
                    <a:moveTo>
                      <a:pt x="0" y="0"/>
                    </a:moveTo>
                    <a:lnTo>
                      <a:pt x="1504427" y="0"/>
                    </a:lnTo>
                    <a:cubicBezTo>
                      <a:pt x="1570709" y="0"/>
                      <a:pt x="1624442" y="53733"/>
                      <a:pt x="1624442" y="120015"/>
                    </a:cubicBezTo>
                    <a:lnTo>
                      <a:pt x="1624442" y="1380167"/>
                    </a:lnTo>
                    <a:cubicBezTo>
                      <a:pt x="1624442" y="1446449"/>
                      <a:pt x="1570709" y="1500181"/>
                      <a:pt x="1504427" y="1500181"/>
                    </a:cubicBezTo>
                    <a:lnTo>
                      <a:pt x="0" y="1500181"/>
                    </a:lnTo>
                    <a:close/>
                  </a:path>
                </a:pathLst>
              </a:custGeom>
              <a:solidFill>
                <a:srgbClr val="344E41"/>
              </a:solidFill>
            </p:spPr>
            <p:txBody>
              <a:bodyPr/>
              <a:lstStyle/>
              <a:p>
                <a:endParaRPr lang="en-US"/>
              </a:p>
            </p:txBody>
          </p:sp>
          <p:sp>
            <p:nvSpPr>
              <p:cNvPr id="20" name="Freeform 20"/>
              <p:cNvSpPr/>
              <p:nvPr/>
            </p:nvSpPr>
            <p:spPr>
              <a:xfrm>
                <a:off x="0" y="6608905"/>
                <a:ext cx="1104058" cy="1500181"/>
              </a:xfrm>
              <a:custGeom>
                <a:avLst/>
                <a:gdLst/>
                <a:ahLst/>
                <a:cxnLst/>
                <a:rect l="l" t="t" r="r" b="b"/>
                <a:pathLst>
                  <a:path w="1104058" h="1500181">
                    <a:moveTo>
                      <a:pt x="0" y="0"/>
                    </a:moveTo>
                    <a:lnTo>
                      <a:pt x="984044" y="0"/>
                    </a:lnTo>
                    <a:cubicBezTo>
                      <a:pt x="1050326" y="0"/>
                      <a:pt x="1104058" y="53733"/>
                      <a:pt x="1104058" y="120015"/>
                    </a:cubicBezTo>
                    <a:lnTo>
                      <a:pt x="1104058" y="1380166"/>
                    </a:lnTo>
                    <a:cubicBezTo>
                      <a:pt x="1104058" y="1446448"/>
                      <a:pt x="1050326" y="1500181"/>
                      <a:pt x="984044" y="1500181"/>
                    </a:cubicBezTo>
                    <a:lnTo>
                      <a:pt x="0" y="1500181"/>
                    </a:lnTo>
                    <a:close/>
                  </a:path>
                </a:pathLst>
              </a:custGeom>
              <a:solidFill>
                <a:srgbClr val="344E41"/>
              </a:solidFill>
            </p:spPr>
            <p:txBody>
              <a:bodyPr/>
              <a:lstStyle/>
              <a:p>
                <a:endParaRPr lang="en-US"/>
              </a:p>
            </p:txBody>
          </p:sp>
        </p:grpSp>
      </p:grpSp>
      <p:grpSp>
        <p:nvGrpSpPr>
          <p:cNvPr id="21" name="Group 21"/>
          <p:cNvGrpSpPr/>
          <p:nvPr/>
        </p:nvGrpSpPr>
        <p:grpSpPr>
          <a:xfrm>
            <a:off x="5415157" y="811708"/>
            <a:ext cx="7246753" cy="1157027"/>
            <a:chOff x="0" y="-57150"/>
            <a:chExt cx="1908610" cy="304731"/>
          </a:xfrm>
        </p:grpSpPr>
        <p:sp>
          <p:nvSpPr>
            <p:cNvPr id="22" name="Freeform 22"/>
            <p:cNvSpPr/>
            <p:nvPr/>
          </p:nvSpPr>
          <p:spPr>
            <a:xfrm>
              <a:off x="0" y="0"/>
              <a:ext cx="1908610" cy="205624"/>
            </a:xfrm>
            <a:custGeom>
              <a:avLst/>
              <a:gdLst/>
              <a:ahLst/>
              <a:cxnLst/>
              <a:rect l="l" t="t" r="r" b="b"/>
              <a:pathLst>
                <a:path w="1908610" h="205624">
                  <a:moveTo>
                    <a:pt x="54485" y="0"/>
                  </a:moveTo>
                  <a:lnTo>
                    <a:pt x="1854125" y="0"/>
                  </a:lnTo>
                  <a:cubicBezTo>
                    <a:pt x="1884216" y="0"/>
                    <a:pt x="1908610" y="24394"/>
                    <a:pt x="1908610" y="54485"/>
                  </a:cubicBezTo>
                  <a:lnTo>
                    <a:pt x="1908610" y="151140"/>
                  </a:lnTo>
                  <a:cubicBezTo>
                    <a:pt x="1908610" y="181231"/>
                    <a:pt x="1884216" y="205624"/>
                    <a:pt x="1854125" y="205624"/>
                  </a:cubicBezTo>
                  <a:lnTo>
                    <a:pt x="54485" y="205624"/>
                  </a:lnTo>
                  <a:cubicBezTo>
                    <a:pt x="24394" y="205624"/>
                    <a:pt x="0" y="181231"/>
                    <a:pt x="0" y="151140"/>
                  </a:cubicBezTo>
                  <a:lnTo>
                    <a:pt x="0" y="54485"/>
                  </a:lnTo>
                  <a:cubicBezTo>
                    <a:pt x="0" y="24394"/>
                    <a:pt x="24394" y="0"/>
                    <a:pt x="54485" y="0"/>
                  </a:cubicBezTo>
                  <a:close/>
                </a:path>
              </a:pathLst>
            </a:custGeom>
            <a:solidFill>
              <a:srgbClr val="01C892"/>
            </a:solidFill>
          </p:spPr>
          <p:txBody>
            <a:bodyPr/>
            <a:lstStyle/>
            <a:p>
              <a:endParaRPr lang="en-US"/>
            </a:p>
          </p:txBody>
        </p:sp>
        <p:sp>
          <p:nvSpPr>
            <p:cNvPr id="23" name="TextBox 23"/>
            <p:cNvSpPr txBox="1"/>
            <p:nvPr/>
          </p:nvSpPr>
          <p:spPr>
            <a:xfrm>
              <a:off x="0" y="-57150"/>
              <a:ext cx="1908610" cy="304731"/>
            </a:xfrm>
            <a:prstGeom prst="rect">
              <a:avLst/>
            </a:prstGeom>
          </p:spPr>
          <p:txBody>
            <a:bodyPr lIns="50800" tIns="50800" rIns="50800" bIns="50800" rtlCol="0" anchor="ctr"/>
            <a:lstStyle/>
            <a:p>
              <a:pPr algn="ctr">
                <a:lnSpc>
                  <a:spcPts val="3632"/>
                </a:lnSpc>
              </a:pPr>
              <a:r>
                <a:rPr lang="en-US" sz="2594" spc="25" dirty="0">
                  <a:solidFill>
                    <a:srgbClr val="000000"/>
                  </a:solidFill>
                  <a:latin typeface="Canva Sans Bold"/>
                </a:rPr>
                <a:t>Top 5 Districts Auto Rickshaws Vehicles</a:t>
              </a:r>
            </a:p>
          </p:txBody>
        </p:sp>
      </p:grpSp>
      <p:sp>
        <p:nvSpPr>
          <p:cNvPr id="24" name="TextBox 24"/>
          <p:cNvSpPr txBox="1"/>
          <p:nvPr/>
        </p:nvSpPr>
        <p:spPr>
          <a:xfrm>
            <a:off x="9420489" y="2705274"/>
            <a:ext cx="1050379" cy="380200"/>
          </a:xfrm>
          <a:prstGeom prst="rect">
            <a:avLst/>
          </a:prstGeom>
        </p:spPr>
        <p:txBody>
          <a:bodyPr lIns="0" tIns="0" rIns="0" bIns="0" rtlCol="0" anchor="t">
            <a:spAutoFit/>
          </a:bodyPr>
          <a:lstStyle/>
          <a:p>
            <a:pPr algn="ctr">
              <a:lnSpc>
                <a:spcPts val="3194"/>
              </a:lnSpc>
            </a:pPr>
            <a:r>
              <a:rPr lang="en-US" sz="2281">
                <a:solidFill>
                  <a:srgbClr val="000000"/>
                </a:solidFill>
                <a:latin typeface="Canva Sans Bold"/>
              </a:rPr>
              <a:t>8397</a:t>
            </a:r>
          </a:p>
        </p:txBody>
      </p:sp>
      <p:sp>
        <p:nvSpPr>
          <p:cNvPr id="25" name="TextBox 25"/>
          <p:cNvSpPr txBox="1"/>
          <p:nvPr/>
        </p:nvSpPr>
        <p:spPr>
          <a:xfrm>
            <a:off x="6613543" y="3870644"/>
            <a:ext cx="1050379" cy="380200"/>
          </a:xfrm>
          <a:prstGeom prst="rect">
            <a:avLst/>
          </a:prstGeom>
        </p:spPr>
        <p:txBody>
          <a:bodyPr lIns="0" tIns="0" rIns="0" bIns="0" rtlCol="0" anchor="t">
            <a:spAutoFit/>
          </a:bodyPr>
          <a:lstStyle/>
          <a:p>
            <a:pPr algn="ctr">
              <a:lnSpc>
                <a:spcPts val="3194"/>
              </a:lnSpc>
            </a:pPr>
            <a:r>
              <a:rPr lang="en-US" sz="2281">
                <a:solidFill>
                  <a:srgbClr val="000000"/>
                </a:solidFill>
                <a:latin typeface="Canva Sans Bold"/>
              </a:rPr>
              <a:t>3381</a:t>
            </a:r>
          </a:p>
        </p:txBody>
      </p:sp>
      <p:sp>
        <p:nvSpPr>
          <p:cNvPr id="26" name="TextBox 26"/>
          <p:cNvSpPr txBox="1"/>
          <p:nvPr/>
        </p:nvSpPr>
        <p:spPr>
          <a:xfrm>
            <a:off x="6235267" y="5105400"/>
            <a:ext cx="1050379" cy="380200"/>
          </a:xfrm>
          <a:prstGeom prst="rect">
            <a:avLst/>
          </a:prstGeom>
        </p:spPr>
        <p:txBody>
          <a:bodyPr lIns="0" tIns="0" rIns="0" bIns="0" rtlCol="0" anchor="t">
            <a:spAutoFit/>
          </a:bodyPr>
          <a:lstStyle/>
          <a:p>
            <a:pPr algn="ctr">
              <a:lnSpc>
                <a:spcPts val="3194"/>
              </a:lnSpc>
            </a:pPr>
            <a:r>
              <a:rPr lang="en-US" sz="2281">
                <a:solidFill>
                  <a:srgbClr val="000000"/>
                </a:solidFill>
                <a:latin typeface="Canva Sans Bold"/>
              </a:rPr>
              <a:t>2690</a:t>
            </a:r>
          </a:p>
        </p:txBody>
      </p:sp>
      <p:sp>
        <p:nvSpPr>
          <p:cNvPr id="27" name="TextBox 27"/>
          <p:cNvSpPr txBox="1"/>
          <p:nvPr/>
        </p:nvSpPr>
        <p:spPr>
          <a:xfrm>
            <a:off x="5710078" y="6261251"/>
            <a:ext cx="1050379" cy="380200"/>
          </a:xfrm>
          <a:prstGeom prst="rect">
            <a:avLst/>
          </a:prstGeom>
        </p:spPr>
        <p:txBody>
          <a:bodyPr lIns="0" tIns="0" rIns="0" bIns="0" rtlCol="0" anchor="t">
            <a:spAutoFit/>
          </a:bodyPr>
          <a:lstStyle/>
          <a:p>
            <a:pPr algn="ctr">
              <a:lnSpc>
                <a:spcPts val="3194"/>
              </a:lnSpc>
            </a:pPr>
            <a:r>
              <a:rPr lang="en-US" sz="2281">
                <a:solidFill>
                  <a:srgbClr val="000000"/>
                </a:solidFill>
                <a:latin typeface="Canva Sans Bold"/>
              </a:rPr>
              <a:t>2046</a:t>
            </a:r>
          </a:p>
        </p:txBody>
      </p:sp>
      <p:sp>
        <p:nvSpPr>
          <p:cNvPr id="28" name="TextBox 28"/>
          <p:cNvSpPr txBox="1"/>
          <p:nvPr/>
        </p:nvSpPr>
        <p:spPr>
          <a:xfrm>
            <a:off x="5415157" y="7412976"/>
            <a:ext cx="1050379" cy="380200"/>
          </a:xfrm>
          <a:prstGeom prst="rect">
            <a:avLst/>
          </a:prstGeom>
        </p:spPr>
        <p:txBody>
          <a:bodyPr lIns="0" tIns="0" rIns="0" bIns="0" rtlCol="0" anchor="t">
            <a:spAutoFit/>
          </a:bodyPr>
          <a:lstStyle/>
          <a:p>
            <a:pPr algn="ctr">
              <a:lnSpc>
                <a:spcPts val="3194"/>
              </a:lnSpc>
            </a:pPr>
            <a:r>
              <a:rPr lang="en-US" sz="2281">
                <a:solidFill>
                  <a:srgbClr val="000000"/>
                </a:solidFill>
                <a:latin typeface="Canva Sans Bold"/>
              </a:rPr>
              <a:t>1388</a:t>
            </a:r>
          </a:p>
        </p:txBody>
      </p:sp>
      <p:sp>
        <p:nvSpPr>
          <p:cNvPr id="29" name="TextBox 29"/>
          <p:cNvSpPr txBox="1"/>
          <p:nvPr/>
        </p:nvSpPr>
        <p:spPr>
          <a:xfrm>
            <a:off x="11625585" y="2695749"/>
            <a:ext cx="5633715" cy="4366095"/>
          </a:xfrm>
          <a:prstGeom prst="rect">
            <a:avLst/>
          </a:prstGeom>
        </p:spPr>
        <p:txBody>
          <a:bodyPr lIns="0" tIns="0" rIns="0" bIns="0" rtlCol="0" anchor="t">
            <a:spAutoFit/>
          </a:bodyPr>
          <a:lstStyle/>
          <a:p>
            <a:pPr>
              <a:lnSpc>
                <a:spcPts val="3474"/>
              </a:lnSpc>
            </a:pPr>
            <a:endParaRPr dirty="0"/>
          </a:p>
          <a:p>
            <a:pPr marL="535753" lvl="1" indent="-267877">
              <a:lnSpc>
                <a:spcPts val="3474"/>
              </a:lnSpc>
              <a:buFont typeface="Arial"/>
              <a:buChar char="•"/>
            </a:pPr>
            <a:r>
              <a:rPr lang="en-US" sz="2481" dirty="0">
                <a:solidFill>
                  <a:srgbClr val="000000"/>
                </a:solidFill>
                <a:latin typeface="Canva Sans"/>
              </a:rPr>
              <a:t>Auto rickshaws play a crucial role in transportation in Hyderabad, Sangareddy, Khammam, Vikarabad, and Bhadradri Kothagudem.</a:t>
            </a:r>
          </a:p>
          <a:p>
            <a:pPr marL="535753" lvl="1" indent="-267877">
              <a:lnSpc>
                <a:spcPts val="3474"/>
              </a:lnSpc>
              <a:buFont typeface="Arial"/>
              <a:buChar char="•"/>
            </a:pPr>
            <a:r>
              <a:rPr lang="en-US" sz="2481" dirty="0">
                <a:solidFill>
                  <a:srgbClr val="000000"/>
                </a:solidFill>
                <a:latin typeface="Canva Sans"/>
              </a:rPr>
              <a:t>Serving as vital options for last-mile travel and creating job opportunities across urban and rural areas.</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A9DFD0"/>
        </a:solidFill>
        <a:effectLst/>
      </p:bgPr>
    </p:bg>
    <p:spTree>
      <p:nvGrpSpPr>
        <p:cNvPr id="1" name=""/>
        <p:cNvGrpSpPr/>
        <p:nvPr/>
      </p:nvGrpSpPr>
      <p:grpSpPr>
        <a:xfrm>
          <a:off x="0" y="0"/>
          <a:ext cx="0" cy="0"/>
          <a:chOff x="0" y="0"/>
          <a:chExt cx="0" cy="0"/>
        </a:xfrm>
      </p:grpSpPr>
      <p:sp>
        <p:nvSpPr>
          <p:cNvPr id="2" name="Freeform 2"/>
          <p:cNvSpPr/>
          <p:nvPr/>
        </p:nvSpPr>
        <p:spPr>
          <a:xfrm>
            <a:off x="15381954" y="8467133"/>
            <a:ext cx="5277926" cy="4404669"/>
          </a:xfrm>
          <a:custGeom>
            <a:avLst/>
            <a:gdLst/>
            <a:ahLst/>
            <a:cxnLst/>
            <a:rect l="l" t="t" r="r" b="b"/>
            <a:pathLst>
              <a:path w="5277926" h="4404669">
                <a:moveTo>
                  <a:pt x="0" y="0"/>
                </a:moveTo>
                <a:lnTo>
                  <a:pt x="5277926" y="0"/>
                </a:lnTo>
                <a:lnTo>
                  <a:pt x="5277926" y="4404669"/>
                </a:lnTo>
                <a:lnTo>
                  <a:pt x="0" y="4404669"/>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US"/>
          </a:p>
        </p:txBody>
      </p:sp>
      <p:sp>
        <p:nvSpPr>
          <p:cNvPr id="3" name="Freeform 3"/>
          <p:cNvSpPr/>
          <p:nvPr/>
        </p:nvSpPr>
        <p:spPr>
          <a:xfrm>
            <a:off x="-2330976" y="-2625471"/>
            <a:ext cx="4661953" cy="4748285"/>
          </a:xfrm>
          <a:custGeom>
            <a:avLst/>
            <a:gdLst/>
            <a:ahLst/>
            <a:cxnLst/>
            <a:rect l="l" t="t" r="r" b="b"/>
            <a:pathLst>
              <a:path w="4661953" h="4748285">
                <a:moveTo>
                  <a:pt x="0" y="0"/>
                </a:moveTo>
                <a:lnTo>
                  <a:pt x="4661952" y="0"/>
                </a:lnTo>
                <a:lnTo>
                  <a:pt x="4661952" y="4748285"/>
                </a:lnTo>
                <a:lnTo>
                  <a:pt x="0" y="4748285"/>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US"/>
          </a:p>
        </p:txBody>
      </p:sp>
      <p:grpSp>
        <p:nvGrpSpPr>
          <p:cNvPr id="4" name="Group 4"/>
          <p:cNvGrpSpPr/>
          <p:nvPr/>
        </p:nvGrpSpPr>
        <p:grpSpPr>
          <a:xfrm>
            <a:off x="328777" y="2384800"/>
            <a:ext cx="10447661" cy="6344928"/>
            <a:chOff x="0" y="0"/>
            <a:chExt cx="13930214" cy="8459904"/>
          </a:xfrm>
        </p:grpSpPr>
        <p:sp>
          <p:nvSpPr>
            <p:cNvPr id="5" name="TextBox 5"/>
            <p:cNvSpPr txBox="1"/>
            <p:nvPr/>
          </p:nvSpPr>
          <p:spPr>
            <a:xfrm>
              <a:off x="5493452" y="7886037"/>
              <a:ext cx="257973" cy="573867"/>
            </a:xfrm>
            <a:prstGeom prst="rect">
              <a:avLst/>
            </a:prstGeom>
          </p:spPr>
          <p:txBody>
            <a:bodyPr lIns="0" tIns="0" rIns="0" bIns="0" rtlCol="0" anchor="t">
              <a:spAutoFit/>
            </a:bodyPr>
            <a:lstStyle/>
            <a:p>
              <a:pPr algn="ctr">
                <a:lnSpc>
                  <a:spcPts val="3640"/>
                </a:lnSpc>
              </a:pPr>
              <a:r>
                <a:rPr lang="en-US" sz="2600">
                  <a:solidFill>
                    <a:srgbClr val="000000"/>
                  </a:solidFill>
                  <a:latin typeface="Open Sans Extra Bold"/>
                </a:rPr>
                <a:t>0</a:t>
              </a:r>
            </a:p>
          </p:txBody>
        </p:sp>
        <p:sp>
          <p:nvSpPr>
            <p:cNvPr id="6" name="TextBox 6"/>
            <p:cNvSpPr txBox="1"/>
            <p:nvPr/>
          </p:nvSpPr>
          <p:spPr>
            <a:xfrm>
              <a:off x="7549242" y="7886037"/>
              <a:ext cx="1359588" cy="573867"/>
            </a:xfrm>
            <a:prstGeom prst="rect">
              <a:avLst/>
            </a:prstGeom>
          </p:spPr>
          <p:txBody>
            <a:bodyPr wrap="square" lIns="0" tIns="0" rIns="0" bIns="0" rtlCol="0" anchor="t">
              <a:spAutoFit/>
            </a:bodyPr>
            <a:lstStyle/>
            <a:p>
              <a:pPr algn="ctr">
                <a:lnSpc>
                  <a:spcPts val="3640"/>
                </a:lnSpc>
              </a:pPr>
              <a:r>
                <a:rPr lang="en-US" sz="2600" dirty="0">
                  <a:solidFill>
                    <a:srgbClr val="000000"/>
                  </a:solidFill>
                  <a:latin typeface="Open Sans Extra Bold"/>
                </a:rPr>
                <a:t>1,000</a:t>
              </a:r>
            </a:p>
          </p:txBody>
        </p:sp>
        <p:sp>
          <p:nvSpPr>
            <p:cNvPr id="7" name="TextBox 7"/>
            <p:cNvSpPr txBox="1"/>
            <p:nvPr/>
          </p:nvSpPr>
          <p:spPr>
            <a:xfrm>
              <a:off x="10059934" y="7886037"/>
              <a:ext cx="1359588" cy="573867"/>
            </a:xfrm>
            <a:prstGeom prst="rect">
              <a:avLst/>
            </a:prstGeom>
          </p:spPr>
          <p:txBody>
            <a:bodyPr wrap="square" lIns="0" tIns="0" rIns="0" bIns="0" rtlCol="0" anchor="t">
              <a:spAutoFit/>
            </a:bodyPr>
            <a:lstStyle/>
            <a:p>
              <a:pPr algn="ctr">
                <a:lnSpc>
                  <a:spcPts val="3640"/>
                </a:lnSpc>
              </a:pPr>
              <a:r>
                <a:rPr lang="en-US" sz="2600" dirty="0">
                  <a:solidFill>
                    <a:srgbClr val="000000"/>
                  </a:solidFill>
                  <a:latin typeface="Open Sans Extra Bold"/>
                </a:rPr>
                <a:t>2,000</a:t>
              </a:r>
            </a:p>
          </p:txBody>
        </p:sp>
        <p:sp>
          <p:nvSpPr>
            <p:cNvPr id="8" name="TextBox 8"/>
            <p:cNvSpPr txBox="1"/>
            <p:nvPr/>
          </p:nvSpPr>
          <p:spPr>
            <a:xfrm>
              <a:off x="12570626" y="7886037"/>
              <a:ext cx="1359588" cy="573867"/>
            </a:xfrm>
            <a:prstGeom prst="rect">
              <a:avLst/>
            </a:prstGeom>
          </p:spPr>
          <p:txBody>
            <a:bodyPr wrap="square" lIns="0" tIns="0" rIns="0" bIns="0" rtlCol="0" anchor="t">
              <a:spAutoFit/>
            </a:bodyPr>
            <a:lstStyle/>
            <a:p>
              <a:pPr algn="ctr">
                <a:lnSpc>
                  <a:spcPts val="3640"/>
                </a:lnSpc>
              </a:pPr>
              <a:r>
                <a:rPr lang="en-US" sz="2600" dirty="0">
                  <a:solidFill>
                    <a:srgbClr val="000000"/>
                  </a:solidFill>
                  <a:latin typeface="Open Sans Extra Bold"/>
                </a:rPr>
                <a:t>3,000</a:t>
              </a:r>
            </a:p>
          </p:txBody>
        </p:sp>
        <p:sp>
          <p:nvSpPr>
            <p:cNvPr id="9" name="TextBox 9"/>
            <p:cNvSpPr txBox="1"/>
            <p:nvPr/>
          </p:nvSpPr>
          <p:spPr>
            <a:xfrm>
              <a:off x="3104932" y="302336"/>
              <a:ext cx="2297373" cy="573867"/>
            </a:xfrm>
            <a:prstGeom prst="rect">
              <a:avLst/>
            </a:prstGeom>
          </p:spPr>
          <p:txBody>
            <a:bodyPr lIns="0" tIns="0" rIns="0" bIns="0" rtlCol="0" anchor="t">
              <a:spAutoFit/>
            </a:bodyPr>
            <a:lstStyle/>
            <a:p>
              <a:pPr algn="r">
                <a:lnSpc>
                  <a:spcPts val="3640"/>
                </a:lnSpc>
              </a:pPr>
              <a:r>
                <a:rPr lang="en-US" sz="2600">
                  <a:solidFill>
                    <a:srgbClr val="000000"/>
                  </a:solidFill>
                  <a:latin typeface="Open Sans Extra Bold"/>
                </a:rPr>
                <a:t>Nalgonda </a:t>
              </a:r>
            </a:p>
          </p:txBody>
        </p:sp>
        <p:sp>
          <p:nvSpPr>
            <p:cNvPr id="10" name="TextBox 10"/>
            <p:cNvSpPr txBox="1"/>
            <p:nvPr/>
          </p:nvSpPr>
          <p:spPr>
            <a:xfrm>
              <a:off x="3423948" y="1924177"/>
              <a:ext cx="1978357" cy="573867"/>
            </a:xfrm>
            <a:prstGeom prst="rect">
              <a:avLst/>
            </a:prstGeom>
          </p:spPr>
          <p:txBody>
            <a:bodyPr lIns="0" tIns="0" rIns="0" bIns="0" rtlCol="0" anchor="t">
              <a:spAutoFit/>
            </a:bodyPr>
            <a:lstStyle/>
            <a:p>
              <a:pPr algn="r">
                <a:lnSpc>
                  <a:spcPts val="3640"/>
                </a:lnSpc>
              </a:pPr>
              <a:r>
                <a:rPr lang="en-US" sz="2600" dirty="0">
                  <a:solidFill>
                    <a:srgbClr val="000000"/>
                  </a:solidFill>
                  <a:latin typeface="Open Sans Extra Bold"/>
                </a:rPr>
                <a:t>Siddipet </a:t>
              </a:r>
            </a:p>
          </p:txBody>
        </p:sp>
        <p:sp>
          <p:nvSpPr>
            <p:cNvPr id="11" name="TextBox 11"/>
            <p:cNvSpPr txBox="1"/>
            <p:nvPr/>
          </p:nvSpPr>
          <p:spPr>
            <a:xfrm>
              <a:off x="3232122" y="3546018"/>
              <a:ext cx="2170183" cy="573867"/>
            </a:xfrm>
            <a:prstGeom prst="rect">
              <a:avLst/>
            </a:prstGeom>
          </p:spPr>
          <p:txBody>
            <a:bodyPr lIns="0" tIns="0" rIns="0" bIns="0" rtlCol="0" anchor="t">
              <a:spAutoFit/>
            </a:bodyPr>
            <a:lstStyle/>
            <a:p>
              <a:pPr algn="r">
                <a:lnSpc>
                  <a:spcPts val="3640"/>
                </a:lnSpc>
              </a:pPr>
              <a:r>
                <a:rPr lang="en-US" sz="2600" dirty="0">
                  <a:solidFill>
                    <a:srgbClr val="000000"/>
                  </a:solidFill>
                  <a:latin typeface="Open Sans Extra Bold"/>
                </a:rPr>
                <a:t>Suryapet </a:t>
              </a:r>
            </a:p>
          </p:txBody>
        </p:sp>
        <p:sp>
          <p:nvSpPr>
            <p:cNvPr id="12" name="TextBox 12"/>
            <p:cNvSpPr txBox="1"/>
            <p:nvPr/>
          </p:nvSpPr>
          <p:spPr>
            <a:xfrm>
              <a:off x="2821634" y="5167859"/>
              <a:ext cx="2580671" cy="573867"/>
            </a:xfrm>
            <a:prstGeom prst="rect">
              <a:avLst/>
            </a:prstGeom>
          </p:spPr>
          <p:txBody>
            <a:bodyPr lIns="0" tIns="0" rIns="0" bIns="0" rtlCol="0" anchor="t">
              <a:spAutoFit/>
            </a:bodyPr>
            <a:lstStyle/>
            <a:p>
              <a:pPr algn="r">
                <a:lnSpc>
                  <a:spcPts val="3640"/>
                </a:lnSpc>
              </a:pPr>
              <a:r>
                <a:rPr lang="en-US" sz="2600">
                  <a:solidFill>
                    <a:srgbClr val="000000"/>
                  </a:solidFill>
                  <a:latin typeface="Open Sans Extra Bold"/>
                </a:rPr>
                <a:t>Khammam </a:t>
              </a:r>
            </a:p>
          </p:txBody>
        </p:sp>
        <p:sp>
          <p:nvSpPr>
            <p:cNvPr id="13" name="TextBox 13"/>
            <p:cNvSpPr txBox="1"/>
            <p:nvPr/>
          </p:nvSpPr>
          <p:spPr>
            <a:xfrm>
              <a:off x="0" y="6789700"/>
              <a:ext cx="5402305" cy="573867"/>
            </a:xfrm>
            <a:prstGeom prst="rect">
              <a:avLst/>
            </a:prstGeom>
          </p:spPr>
          <p:txBody>
            <a:bodyPr lIns="0" tIns="0" rIns="0" bIns="0" rtlCol="0" anchor="t">
              <a:spAutoFit/>
            </a:bodyPr>
            <a:lstStyle/>
            <a:p>
              <a:pPr algn="r">
                <a:lnSpc>
                  <a:spcPts val="3640"/>
                </a:lnSpc>
              </a:pPr>
              <a:r>
                <a:rPr lang="en-US" sz="2600" dirty="0">
                  <a:solidFill>
                    <a:srgbClr val="000000"/>
                  </a:solidFill>
                  <a:latin typeface="Open Sans Extra Bold"/>
                </a:rPr>
                <a:t>Bhadradri Kothagudem </a:t>
              </a:r>
            </a:p>
          </p:txBody>
        </p:sp>
        <p:grpSp>
          <p:nvGrpSpPr>
            <p:cNvPr id="14" name="Group 14"/>
            <p:cNvGrpSpPr>
              <a:grpSpLocks noChangeAspect="1"/>
            </p:cNvGrpSpPr>
            <p:nvPr/>
          </p:nvGrpSpPr>
          <p:grpSpPr>
            <a:xfrm>
              <a:off x="5622438" y="0"/>
              <a:ext cx="6531336" cy="7723053"/>
              <a:chOff x="0" y="0"/>
              <a:chExt cx="6857801" cy="8109086"/>
            </a:xfrm>
          </p:grpSpPr>
          <p:sp>
            <p:nvSpPr>
              <p:cNvPr id="15" name="Freeform 15"/>
              <p:cNvSpPr/>
              <p:nvPr/>
            </p:nvSpPr>
            <p:spPr>
              <a:xfrm>
                <a:off x="0" y="0"/>
                <a:ext cx="6857801" cy="1297454"/>
              </a:xfrm>
              <a:custGeom>
                <a:avLst/>
                <a:gdLst/>
                <a:ahLst/>
                <a:cxnLst/>
                <a:rect l="l" t="t" r="r" b="b"/>
                <a:pathLst>
                  <a:path w="6857801" h="1297454">
                    <a:moveTo>
                      <a:pt x="0" y="0"/>
                    </a:moveTo>
                    <a:lnTo>
                      <a:pt x="6754004" y="0"/>
                    </a:lnTo>
                    <a:cubicBezTo>
                      <a:pt x="6781533" y="0"/>
                      <a:pt x="6807934" y="10935"/>
                      <a:pt x="6827400" y="30401"/>
                    </a:cubicBezTo>
                    <a:cubicBezTo>
                      <a:pt x="6846865" y="49867"/>
                      <a:pt x="6857801" y="76268"/>
                      <a:pt x="6857801" y="103796"/>
                    </a:cubicBezTo>
                    <a:lnTo>
                      <a:pt x="6857801" y="1193657"/>
                    </a:lnTo>
                    <a:cubicBezTo>
                      <a:pt x="6857801" y="1221186"/>
                      <a:pt x="6846865" y="1247587"/>
                      <a:pt x="6827400" y="1267053"/>
                    </a:cubicBezTo>
                    <a:cubicBezTo>
                      <a:pt x="6807934" y="1286518"/>
                      <a:pt x="6781533" y="1297454"/>
                      <a:pt x="6754004" y="1297454"/>
                    </a:cubicBezTo>
                    <a:lnTo>
                      <a:pt x="0" y="1297454"/>
                    </a:lnTo>
                    <a:close/>
                  </a:path>
                </a:pathLst>
              </a:custGeom>
              <a:solidFill>
                <a:srgbClr val="344E41"/>
              </a:solidFill>
            </p:spPr>
            <p:txBody>
              <a:bodyPr/>
              <a:lstStyle/>
              <a:p>
                <a:endParaRPr lang="en-US"/>
              </a:p>
            </p:txBody>
          </p:sp>
          <p:sp>
            <p:nvSpPr>
              <p:cNvPr id="16" name="Freeform 16"/>
              <p:cNvSpPr/>
              <p:nvPr/>
            </p:nvSpPr>
            <p:spPr>
              <a:xfrm>
                <a:off x="0" y="1702908"/>
                <a:ext cx="6430738" cy="1297454"/>
              </a:xfrm>
              <a:custGeom>
                <a:avLst/>
                <a:gdLst/>
                <a:ahLst/>
                <a:cxnLst/>
                <a:rect l="l" t="t" r="r" b="b"/>
                <a:pathLst>
                  <a:path w="6430738" h="1297454">
                    <a:moveTo>
                      <a:pt x="0" y="0"/>
                    </a:moveTo>
                    <a:lnTo>
                      <a:pt x="6326942" y="0"/>
                    </a:lnTo>
                    <a:cubicBezTo>
                      <a:pt x="6354471" y="0"/>
                      <a:pt x="6380872" y="10935"/>
                      <a:pt x="6400337" y="30401"/>
                    </a:cubicBezTo>
                    <a:cubicBezTo>
                      <a:pt x="6419803" y="49867"/>
                      <a:pt x="6430738" y="76268"/>
                      <a:pt x="6430738" y="103796"/>
                    </a:cubicBezTo>
                    <a:lnTo>
                      <a:pt x="6430738" y="1193657"/>
                    </a:lnTo>
                    <a:cubicBezTo>
                      <a:pt x="6430738" y="1250983"/>
                      <a:pt x="6384267" y="1297454"/>
                      <a:pt x="6326942" y="1297454"/>
                    </a:cubicBezTo>
                    <a:lnTo>
                      <a:pt x="0" y="1297454"/>
                    </a:lnTo>
                    <a:close/>
                  </a:path>
                </a:pathLst>
              </a:custGeom>
              <a:solidFill>
                <a:srgbClr val="344E41"/>
              </a:solidFill>
            </p:spPr>
            <p:txBody>
              <a:bodyPr/>
              <a:lstStyle/>
              <a:p>
                <a:endParaRPr lang="en-US"/>
              </a:p>
            </p:txBody>
          </p:sp>
          <p:sp>
            <p:nvSpPr>
              <p:cNvPr id="17" name="Freeform 17"/>
              <p:cNvSpPr/>
              <p:nvPr/>
            </p:nvSpPr>
            <p:spPr>
              <a:xfrm>
                <a:off x="0" y="3405816"/>
                <a:ext cx="5774328" cy="1297454"/>
              </a:xfrm>
              <a:custGeom>
                <a:avLst/>
                <a:gdLst/>
                <a:ahLst/>
                <a:cxnLst/>
                <a:rect l="l" t="t" r="r" b="b"/>
                <a:pathLst>
                  <a:path w="5774328" h="1297454">
                    <a:moveTo>
                      <a:pt x="0" y="0"/>
                    </a:moveTo>
                    <a:lnTo>
                      <a:pt x="5670531" y="0"/>
                    </a:lnTo>
                    <a:cubicBezTo>
                      <a:pt x="5698060" y="0"/>
                      <a:pt x="5724461" y="10936"/>
                      <a:pt x="5743927" y="30401"/>
                    </a:cubicBezTo>
                    <a:cubicBezTo>
                      <a:pt x="5763392" y="49866"/>
                      <a:pt x="5774328" y="76268"/>
                      <a:pt x="5774328" y="103796"/>
                    </a:cubicBezTo>
                    <a:lnTo>
                      <a:pt x="5774328" y="1193658"/>
                    </a:lnTo>
                    <a:cubicBezTo>
                      <a:pt x="5774328" y="1250983"/>
                      <a:pt x="5727857" y="1297454"/>
                      <a:pt x="5670531" y="1297454"/>
                    </a:cubicBezTo>
                    <a:lnTo>
                      <a:pt x="0" y="1297454"/>
                    </a:lnTo>
                    <a:close/>
                  </a:path>
                </a:pathLst>
              </a:custGeom>
              <a:solidFill>
                <a:srgbClr val="344E41"/>
              </a:solidFill>
            </p:spPr>
            <p:txBody>
              <a:bodyPr/>
              <a:lstStyle/>
              <a:p>
                <a:endParaRPr lang="en-US"/>
              </a:p>
            </p:txBody>
          </p:sp>
          <p:sp>
            <p:nvSpPr>
              <p:cNvPr id="18" name="Freeform 18"/>
              <p:cNvSpPr/>
              <p:nvPr/>
            </p:nvSpPr>
            <p:spPr>
              <a:xfrm>
                <a:off x="0" y="5108724"/>
                <a:ext cx="5597703" cy="1297454"/>
              </a:xfrm>
              <a:custGeom>
                <a:avLst/>
                <a:gdLst/>
                <a:ahLst/>
                <a:cxnLst/>
                <a:rect l="l" t="t" r="r" b="b"/>
                <a:pathLst>
                  <a:path w="5597703" h="1297454">
                    <a:moveTo>
                      <a:pt x="0" y="0"/>
                    </a:moveTo>
                    <a:lnTo>
                      <a:pt x="5493907" y="0"/>
                    </a:lnTo>
                    <a:cubicBezTo>
                      <a:pt x="5521435" y="0"/>
                      <a:pt x="5547837" y="10936"/>
                      <a:pt x="5567302" y="30401"/>
                    </a:cubicBezTo>
                    <a:cubicBezTo>
                      <a:pt x="5586768" y="49867"/>
                      <a:pt x="5597703" y="76268"/>
                      <a:pt x="5597703" y="103796"/>
                    </a:cubicBezTo>
                    <a:lnTo>
                      <a:pt x="5597703" y="1193657"/>
                    </a:lnTo>
                    <a:cubicBezTo>
                      <a:pt x="5597703" y="1221186"/>
                      <a:pt x="5586768" y="1247587"/>
                      <a:pt x="5567302" y="1267052"/>
                    </a:cubicBezTo>
                    <a:cubicBezTo>
                      <a:pt x="5547837" y="1286518"/>
                      <a:pt x="5521435" y="1297454"/>
                      <a:pt x="5493907" y="1297454"/>
                    </a:cubicBezTo>
                    <a:lnTo>
                      <a:pt x="0" y="1297454"/>
                    </a:lnTo>
                    <a:close/>
                  </a:path>
                </a:pathLst>
              </a:custGeom>
              <a:solidFill>
                <a:srgbClr val="344E41"/>
              </a:solidFill>
            </p:spPr>
            <p:txBody>
              <a:bodyPr/>
              <a:lstStyle/>
              <a:p>
                <a:endParaRPr lang="en-US"/>
              </a:p>
            </p:txBody>
          </p:sp>
          <p:sp>
            <p:nvSpPr>
              <p:cNvPr id="19" name="Freeform 19"/>
              <p:cNvSpPr/>
              <p:nvPr/>
            </p:nvSpPr>
            <p:spPr>
              <a:xfrm>
                <a:off x="0" y="6811632"/>
                <a:ext cx="5312995" cy="1297454"/>
              </a:xfrm>
              <a:custGeom>
                <a:avLst/>
                <a:gdLst/>
                <a:ahLst/>
                <a:cxnLst/>
                <a:rect l="l" t="t" r="r" b="b"/>
                <a:pathLst>
                  <a:path w="5312995" h="1297454">
                    <a:moveTo>
                      <a:pt x="0" y="0"/>
                    </a:moveTo>
                    <a:lnTo>
                      <a:pt x="5209199" y="0"/>
                    </a:lnTo>
                    <a:cubicBezTo>
                      <a:pt x="5236727" y="0"/>
                      <a:pt x="5263128" y="10935"/>
                      <a:pt x="5282594" y="30401"/>
                    </a:cubicBezTo>
                    <a:cubicBezTo>
                      <a:pt x="5302060" y="49866"/>
                      <a:pt x="5312995" y="76268"/>
                      <a:pt x="5312995" y="103796"/>
                    </a:cubicBezTo>
                    <a:lnTo>
                      <a:pt x="5312995" y="1193658"/>
                    </a:lnTo>
                    <a:cubicBezTo>
                      <a:pt x="5312995" y="1250983"/>
                      <a:pt x="5266524" y="1297454"/>
                      <a:pt x="5209199" y="1297454"/>
                    </a:cubicBezTo>
                    <a:lnTo>
                      <a:pt x="0" y="1297454"/>
                    </a:lnTo>
                    <a:close/>
                  </a:path>
                </a:pathLst>
              </a:custGeom>
              <a:solidFill>
                <a:srgbClr val="344E41"/>
              </a:solidFill>
            </p:spPr>
            <p:txBody>
              <a:bodyPr/>
              <a:lstStyle/>
              <a:p>
                <a:endParaRPr lang="en-US"/>
              </a:p>
            </p:txBody>
          </p:sp>
        </p:grpSp>
      </p:grpSp>
      <p:grpSp>
        <p:nvGrpSpPr>
          <p:cNvPr id="20" name="Group 20"/>
          <p:cNvGrpSpPr/>
          <p:nvPr/>
        </p:nvGrpSpPr>
        <p:grpSpPr>
          <a:xfrm>
            <a:off x="5415157" y="811708"/>
            <a:ext cx="7246753" cy="1140158"/>
            <a:chOff x="0" y="-57150"/>
            <a:chExt cx="1908610" cy="300288"/>
          </a:xfrm>
        </p:grpSpPr>
        <p:sp>
          <p:nvSpPr>
            <p:cNvPr id="21" name="Freeform 21"/>
            <p:cNvSpPr/>
            <p:nvPr/>
          </p:nvSpPr>
          <p:spPr>
            <a:xfrm>
              <a:off x="0" y="0"/>
              <a:ext cx="1908610" cy="205624"/>
            </a:xfrm>
            <a:custGeom>
              <a:avLst/>
              <a:gdLst/>
              <a:ahLst/>
              <a:cxnLst/>
              <a:rect l="l" t="t" r="r" b="b"/>
              <a:pathLst>
                <a:path w="1908610" h="205624">
                  <a:moveTo>
                    <a:pt x="54485" y="0"/>
                  </a:moveTo>
                  <a:lnTo>
                    <a:pt x="1854125" y="0"/>
                  </a:lnTo>
                  <a:cubicBezTo>
                    <a:pt x="1884216" y="0"/>
                    <a:pt x="1908610" y="24394"/>
                    <a:pt x="1908610" y="54485"/>
                  </a:cubicBezTo>
                  <a:lnTo>
                    <a:pt x="1908610" y="151140"/>
                  </a:lnTo>
                  <a:cubicBezTo>
                    <a:pt x="1908610" y="181231"/>
                    <a:pt x="1884216" y="205624"/>
                    <a:pt x="1854125" y="205624"/>
                  </a:cubicBezTo>
                  <a:lnTo>
                    <a:pt x="54485" y="205624"/>
                  </a:lnTo>
                  <a:cubicBezTo>
                    <a:pt x="24394" y="205624"/>
                    <a:pt x="0" y="181231"/>
                    <a:pt x="0" y="151140"/>
                  </a:cubicBezTo>
                  <a:lnTo>
                    <a:pt x="0" y="54485"/>
                  </a:lnTo>
                  <a:cubicBezTo>
                    <a:pt x="0" y="24394"/>
                    <a:pt x="24394" y="0"/>
                    <a:pt x="54485" y="0"/>
                  </a:cubicBezTo>
                  <a:close/>
                </a:path>
              </a:pathLst>
            </a:custGeom>
            <a:solidFill>
              <a:srgbClr val="01C892"/>
            </a:solidFill>
          </p:spPr>
          <p:txBody>
            <a:bodyPr/>
            <a:lstStyle/>
            <a:p>
              <a:endParaRPr lang="en-US"/>
            </a:p>
          </p:txBody>
        </p:sp>
        <p:sp>
          <p:nvSpPr>
            <p:cNvPr id="22" name="TextBox 22"/>
            <p:cNvSpPr txBox="1"/>
            <p:nvPr/>
          </p:nvSpPr>
          <p:spPr>
            <a:xfrm>
              <a:off x="0" y="-57150"/>
              <a:ext cx="1908610" cy="300288"/>
            </a:xfrm>
            <a:prstGeom prst="rect">
              <a:avLst/>
            </a:prstGeom>
          </p:spPr>
          <p:txBody>
            <a:bodyPr lIns="50800" tIns="50800" rIns="50800" bIns="50800" rtlCol="0" anchor="ctr"/>
            <a:lstStyle/>
            <a:p>
              <a:pPr algn="ctr">
                <a:lnSpc>
                  <a:spcPts val="3632"/>
                </a:lnSpc>
              </a:pPr>
              <a:r>
                <a:rPr lang="en-US" sz="2594" spc="25" dirty="0">
                  <a:solidFill>
                    <a:srgbClr val="000000"/>
                  </a:solidFill>
                  <a:latin typeface="Canva Sans Bold"/>
                </a:rPr>
                <a:t>Top 5 Districts Agriculture Vehicles</a:t>
              </a:r>
            </a:p>
          </p:txBody>
        </p:sp>
      </p:grpSp>
      <p:sp>
        <p:nvSpPr>
          <p:cNvPr id="23" name="TextBox 23"/>
          <p:cNvSpPr txBox="1"/>
          <p:nvPr/>
        </p:nvSpPr>
        <p:spPr>
          <a:xfrm>
            <a:off x="9420489" y="2705274"/>
            <a:ext cx="1050379" cy="380200"/>
          </a:xfrm>
          <a:prstGeom prst="rect">
            <a:avLst/>
          </a:prstGeom>
        </p:spPr>
        <p:txBody>
          <a:bodyPr lIns="0" tIns="0" rIns="0" bIns="0" rtlCol="0" anchor="t">
            <a:spAutoFit/>
          </a:bodyPr>
          <a:lstStyle/>
          <a:p>
            <a:pPr algn="ctr">
              <a:lnSpc>
                <a:spcPts val="3194"/>
              </a:lnSpc>
            </a:pPr>
            <a:r>
              <a:rPr lang="en-US" sz="2281">
                <a:solidFill>
                  <a:srgbClr val="000000"/>
                </a:solidFill>
                <a:latin typeface="Canva Sans Bold"/>
              </a:rPr>
              <a:t>2599</a:t>
            </a:r>
          </a:p>
        </p:txBody>
      </p:sp>
      <p:sp>
        <p:nvSpPr>
          <p:cNvPr id="24" name="TextBox 24"/>
          <p:cNvSpPr txBox="1"/>
          <p:nvPr/>
        </p:nvSpPr>
        <p:spPr>
          <a:xfrm>
            <a:off x="9144000" y="3981318"/>
            <a:ext cx="1050379" cy="380200"/>
          </a:xfrm>
          <a:prstGeom prst="rect">
            <a:avLst/>
          </a:prstGeom>
        </p:spPr>
        <p:txBody>
          <a:bodyPr lIns="0" tIns="0" rIns="0" bIns="0" rtlCol="0" anchor="t">
            <a:spAutoFit/>
          </a:bodyPr>
          <a:lstStyle/>
          <a:p>
            <a:pPr algn="ctr">
              <a:lnSpc>
                <a:spcPts val="3194"/>
              </a:lnSpc>
            </a:pPr>
            <a:r>
              <a:rPr lang="en-US" sz="2281">
                <a:solidFill>
                  <a:srgbClr val="000000"/>
                </a:solidFill>
                <a:latin typeface="Canva Sans Bold"/>
              </a:rPr>
              <a:t>2437</a:t>
            </a:r>
          </a:p>
        </p:txBody>
      </p:sp>
      <p:sp>
        <p:nvSpPr>
          <p:cNvPr id="25" name="TextBox 25"/>
          <p:cNvSpPr txBox="1"/>
          <p:nvPr/>
        </p:nvSpPr>
        <p:spPr>
          <a:xfrm>
            <a:off x="8618811" y="5105400"/>
            <a:ext cx="1050379" cy="380200"/>
          </a:xfrm>
          <a:prstGeom prst="rect">
            <a:avLst/>
          </a:prstGeom>
        </p:spPr>
        <p:txBody>
          <a:bodyPr lIns="0" tIns="0" rIns="0" bIns="0" rtlCol="0" anchor="t">
            <a:spAutoFit/>
          </a:bodyPr>
          <a:lstStyle/>
          <a:p>
            <a:pPr algn="ctr">
              <a:lnSpc>
                <a:spcPts val="3194"/>
              </a:lnSpc>
            </a:pPr>
            <a:r>
              <a:rPr lang="en-US" sz="2281">
                <a:solidFill>
                  <a:srgbClr val="000000"/>
                </a:solidFill>
                <a:latin typeface="Canva Sans Bold"/>
              </a:rPr>
              <a:t>2188</a:t>
            </a:r>
          </a:p>
        </p:txBody>
      </p:sp>
      <p:sp>
        <p:nvSpPr>
          <p:cNvPr id="26" name="TextBox 26"/>
          <p:cNvSpPr txBox="1"/>
          <p:nvPr/>
        </p:nvSpPr>
        <p:spPr>
          <a:xfrm>
            <a:off x="8513344" y="6228550"/>
            <a:ext cx="1050379" cy="380200"/>
          </a:xfrm>
          <a:prstGeom prst="rect">
            <a:avLst/>
          </a:prstGeom>
        </p:spPr>
        <p:txBody>
          <a:bodyPr lIns="0" tIns="0" rIns="0" bIns="0" rtlCol="0" anchor="t">
            <a:spAutoFit/>
          </a:bodyPr>
          <a:lstStyle/>
          <a:p>
            <a:pPr algn="ctr">
              <a:lnSpc>
                <a:spcPts val="3194"/>
              </a:lnSpc>
            </a:pPr>
            <a:r>
              <a:rPr lang="en-US" sz="2281">
                <a:solidFill>
                  <a:srgbClr val="000000"/>
                </a:solidFill>
                <a:latin typeface="Canva Sans Bold"/>
              </a:rPr>
              <a:t>2121</a:t>
            </a:r>
          </a:p>
        </p:txBody>
      </p:sp>
      <p:sp>
        <p:nvSpPr>
          <p:cNvPr id="27" name="TextBox 27"/>
          <p:cNvSpPr txBox="1"/>
          <p:nvPr/>
        </p:nvSpPr>
        <p:spPr>
          <a:xfrm>
            <a:off x="8370110" y="7512591"/>
            <a:ext cx="1050379" cy="380200"/>
          </a:xfrm>
          <a:prstGeom prst="rect">
            <a:avLst/>
          </a:prstGeom>
        </p:spPr>
        <p:txBody>
          <a:bodyPr lIns="0" tIns="0" rIns="0" bIns="0" rtlCol="0" anchor="t">
            <a:spAutoFit/>
          </a:bodyPr>
          <a:lstStyle/>
          <a:p>
            <a:pPr algn="ctr">
              <a:lnSpc>
                <a:spcPts val="3194"/>
              </a:lnSpc>
            </a:pPr>
            <a:r>
              <a:rPr lang="en-US" sz="2281">
                <a:solidFill>
                  <a:srgbClr val="000000"/>
                </a:solidFill>
                <a:latin typeface="Canva Sans Bold"/>
              </a:rPr>
              <a:t>2013</a:t>
            </a:r>
          </a:p>
        </p:txBody>
      </p:sp>
      <p:sp>
        <p:nvSpPr>
          <p:cNvPr id="28" name="TextBox 28"/>
          <p:cNvSpPr txBox="1"/>
          <p:nvPr/>
        </p:nvSpPr>
        <p:spPr>
          <a:xfrm>
            <a:off x="11920696" y="2695749"/>
            <a:ext cx="5043493" cy="4804245"/>
          </a:xfrm>
          <a:prstGeom prst="rect">
            <a:avLst/>
          </a:prstGeom>
        </p:spPr>
        <p:txBody>
          <a:bodyPr lIns="0" tIns="0" rIns="0" bIns="0" rtlCol="0" anchor="t">
            <a:spAutoFit/>
          </a:bodyPr>
          <a:lstStyle/>
          <a:p>
            <a:pPr>
              <a:lnSpc>
                <a:spcPts val="3474"/>
              </a:lnSpc>
              <a:spcBef>
                <a:spcPct val="0"/>
              </a:spcBef>
            </a:pPr>
            <a:r>
              <a:rPr lang="en-US" sz="2481" dirty="0">
                <a:solidFill>
                  <a:srgbClr val="000000"/>
                </a:solidFill>
                <a:latin typeface="Canva Sans"/>
              </a:rPr>
              <a:t>Nalgonda, Siddipet, Suryapet, Khammam, and Bhadradri Kothagudem are the top districts in FY 2022 for agriculture vehicle preference. These districts likely have a significant agricultural sector, where these vehicles are essential for farming activities. This indicates the importance of agriculture in these regions for livelihoods and the economy.</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A9DFD0"/>
        </a:solidFill>
        <a:effectLst/>
      </p:bgPr>
    </p:bg>
    <p:spTree>
      <p:nvGrpSpPr>
        <p:cNvPr id="1" name=""/>
        <p:cNvGrpSpPr/>
        <p:nvPr/>
      </p:nvGrpSpPr>
      <p:grpSpPr>
        <a:xfrm>
          <a:off x="0" y="0"/>
          <a:ext cx="0" cy="0"/>
          <a:chOff x="0" y="0"/>
          <a:chExt cx="0" cy="0"/>
        </a:xfrm>
      </p:grpSpPr>
      <p:sp>
        <p:nvSpPr>
          <p:cNvPr id="2" name="Freeform 2"/>
          <p:cNvSpPr/>
          <p:nvPr/>
        </p:nvSpPr>
        <p:spPr>
          <a:xfrm>
            <a:off x="15381954" y="8467133"/>
            <a:ext cx="5277926" cy="4404669"/>
          </a:xfrm>
          <a:custGeom>
            <a:avLst/>
            <a:gdLst/>
            <a:ahLst/>
            <a:cxnLst/>
            <a:rect l="l" t="t" r="r" b="b"/>
            <a:pathLst>
              <a:path w="5277926" h="4404669">
                <a:moveTo>
                  <a:pt x="0" y="0"/>
                </a:moveTo>
                <a:lnTo>
                  <a:pt x="5277926" y="0"/>
                </a:lnTo>
                <a:lnTo>
                  <a:pt x="5277926" y="4404669"/>
                </a:lnTo>
                <a:lnTo>
                  <a:pt x="0" y="4404669"/>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US"/>
          </a:p>
        </p:txBody>
      </p:sp>
      <p:sp>
        <p:nvSpPr>
          <p:cNvPr id="3" name="Freeform 3"/>
          <p:cNvSpPr/>
          <p:nvPr/>
        </p:nvSpPr>
        <p:spPr>
          <a:xfrm>
            <a:off x="-2330976" y="-2625471"/>
            <a:ext cx="4661953" cy="4748285"/>
          </a:xfrm>
          <a:custGeom>
            <a:avLst/>
            <a:gdLst/>
            <a:ahLst/>
            <a:cxnLst/>
            <a:rect l="l" t="t" r="r" b="b"/>
            <a:pathLst>
              <a:path w="4661953" h="4748285">
                <a:moveTo>
                  <a:pt x="0" y="0"/>
                </a:moveTo>
                <a:lnTo>
                  <a:pt x="4661952" y="0"/>
                </a:lnTo>
                <a:lnTo>
                  <a:pt x="4661952" y="4748285"/>
                </a:lnTo>
                <a:lnTo>
                  <a:pt x="0" y="4748285"/>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US"/>
          </a:p>
        </p:txBody>
      </p:sp>
      <p:grpSp>
        <p:nvGrpSpPr>
          <p:cNvPr id="4" name="Group 4"/>
          <p:cNvGrpSpPr/>
          <p:nvPr/>
        </p:nvGrpSpPr>
        <p:grpSpPr>
          <a:xfrm>
            <a:off x="4757862" y="2680587"/>
            <a:ext cx="8772276" cy="1362861"/>
            <a:chOff x="0" y="-57150"/>
            <a:chExt cx="2310394" cy="358942"/>
          </a:xfrm>
        </p:grpSpPr>
        <p:sp>
          <p:nvSpPr>
            <p:cNvPr id="5" name="Freeform 5"/>
            <p:cNvSpPr/>
            <p:nvPr/>
          </p:nvSpPr>
          <p:spPr>
            <a:xfrm>
              <a:off x="0" y="0"/>
              <a:ext cx="2310394" cy="261341"/>
            </a:xfrm>
            <a:custGeom>
              <a:avLst/>
              <a:gdLst/>
              <a:ahLst/>
              <a:cxnLst/>
              <a:rect l="l" t="t" r="r" b="b"/>
              <a:pathLst>
                <a:path w="2310394" h="261341">
                  <a:moveTo>
                    <a:pt x="45010" y="0"/>
                  </a:moveTo>
                  <a:lnTo>
                    <a:pt x="2265384" y="0"/>
                  </a:lnTo>
                  <a:cubicBezTo>
                    <a:pt x="2277321" y="0"/>
                    <a:pt x="2288770" y="4742"/>
                    <a:pt x="2297211" y="13183"/>
                  </a:cubicBezTo>
                  <a:cubicBezTo>
                    <a:pt x="2305652" y="21624"/>
                    <a:pt x="2310394" y="33072"/>
                    <a:pt x="2310394" y="45010"/>
                  </a:cubicBezTo>
                  <a:lnTo>
                    <a:pt x="2310394" y="216332"/>
                  </a:lnTo>
                  <a:cubicBezTo>
                    <a:pt x="2310394" y="241190"/>
                    <a:pt x="2290242" y="261341"/>
                    <a:pt x="2265384" y="261341"/>
                  </a:cubicBezTo>
                  <a:lnTo>
                    <a:pt x="45010" y="261341"/>
                  </a:lnTo>
                  <a:cubicBezTo>
                    <a:pt x="33072" y="261341"/>
                    <a:pt x="21624" y="256599"/>
                    <a:pt x="13183" y="248158"/>
                  </a:cubicBezTo>
                  <a:cubicBezTo>
                    <a:pt x="4742" y="239717"/>
                    <a:pt x="0" y="228269"/>
                    <a:pt x="0" y="216332"/>
                  </a:cubicBezTo>
                  <a:lnTo>
                    <a:pt x="0" y="45010"/>
                  </a:lnTo>
                  <a:cubicBezTo>
                    <a:pt x="0" y="33072"/>
                    <a:pt x="4742" y="21624"/>
                    <a:pt x="13183" y="13183"/>
                  </a:cubicBezTo>
                  <a:cubicBezTo>
                    <a:pt x="21624" y="4742"/>
                    <a:pt x="33072" y="0"/>
                    <a:pt x="45010" y="0"/>
                  </a:cubicBezTo>
                  <a:close/>
                </a:path>
              </a:pathLst>
            </a:custGeom>
            <a:solidFill>
              <a:srgbClr val="01C892"/>
            </a:solidFill>
          </p:spPr>
          <p:txBody>
            <a:bodyPr/>
            <a:lstStyle/>
            <a:p>
              <a:endParaRPr lang="en-US"/>
            </a:p>
          </p:txBody>
        </p:sp>
        <p:sp>
          <p:nvSpPr>
            <p:cNvPr id="6" name="TextBox 6"/>
            <p:cNvSpPr txBox="1"/>
            <p:nvPr/>
          </p:nvSpPr>
          <p:spPr>
            <a:xfrm>
              <a:off x="0" y="-57150"/>
              <a:ext cx="2310394" cy="358942"/>
            </a:xfrm>
            <a:prstGeom prst="rect">
              <a:avLst/>
            </a:prstGeom>
          </p:spPr>
          <p:txBody>
            <a:bodyPr lIns="50800" tIns="50800" rIns="50800" bIns="50800" rtlCol="0" anchor="ctr"/>
            <a:lstStyle/>
            <a:p>
              <a:pPr algn="ctr">
                <a:lnSpc>
                  <a:spcPts val="4174"/>
                </a:lnSpc>
              </a:pPr>
              <a:r>
                <a:rPr lang="en-US" sz="2981" dirty="0">
                  <a:solidFill>
                    <a:srgbClr val="000000"/>
                  </a:solidFill>
                  <a:latin typeface="Canva Sans Bold"/>
                </a:rPr>
                <a:t>Top 3 Districts Fuel vehicle Sales Growth </a:t>
              </a:r>
            </a:p>
          </p:txBody>
        </p:sp>
      </p:grpSp>
      <p:sp>
        <p:nvSpPr>
          <p:cNvPr id="7" name="Freeform 7"/>
          <p:cNvSpPr/>
          <p:nvPr/>
        </p:nvSpPr>
        <p:spPr>
          <a:xfrm>
            <a:off x="492766" y="4732838"/>
            <a:ext cx="10262801" cy="2865587"/>
          </a:xfrm>
          <a:custGeom>
            <a:avLst/>
            <a:gdLst/>
            <a:ahLst/>
            <a:cxnLst/>
            <a:rect l="l" t="t" r="r" b="b"/>
            <a:pathLst>
              <a:path w="10262801" h="2865587">
                <a:moveTo>
                  <a:pt x="0" y="0"/>
                </a:moveTo>
                <a:lnTo>
                  <a:pt x="10262801" y="0"/>
                </a:lnTo>
                <a:lnTo>
                  <a:pt x="10262801" y="2865587"/>
                </a:lnTo>
                <a:lnTo>
                  <a:pt x="0" y="2865587"/>
                </a:lnTo>
                <a:lnTo>
                  <a:pt x="0" y="0"/>
                </a:lnTo>
                <a:close/>
              </a:path>
            </a:pathLst>
          </a:custGeom>
          <a:blipFill>
            <a:blip r:embed="rId6"/>
            <a:stretch>
              <a:fillRect/>
            </a:stretch>
          </a:blipFill>
        </p:spPr>
        <p:txBody>
          <a:bodyPr/>
          <a:lstStyle/>
          <a:p>
            <a:endParaRPr lang="en-US"/>
          </a:p>
        </p:txBody>
      </p:sp>
      <p:sp>
        <p:nvSpPr>
          <p:cNvPr id="8" name="TextBox 8"/>
          <p:cNvSpPr txBox="1"/>
          <p:nvPr/>
        </p:nvSpPr>
        <p:spPr>
          <a:xfrm>
            <a:off x="2827225" y="496031"/>
            <a:ext cx="14117411" cy="1362861"/>
          </a:xfrm>
          <a:prstGeom prst="rect">
            <a:avLst/>
          </a:prstGeom>
        </p:spPr>
        <p:txBody>
          <a:bodyPr lIns="0" tIns="0" rIns="0" bIns="0" rtlCol="0" anchor="t">
            <a:spAutoFit/>
          </a:bodyPr>
          <a:lstStyle/>
          <a:p>
            <a:pPr algn="just">
              <a:lnSpc>
                <a:spcPts val="3631"/>
              </a:lnSpc>
              <a:spcBef>
                <a:spcPct val="0"/>
              </a:spcBef>
            </a:pPr>
            <a:r>
              <a:rPr lang="en-US" sz="2594" spc="25">
                <a:solidFill>
                  <a:srgbClr val="000000"/>
                </a:solidFill>
                <a:latin typeface="Canva Sans Bold"/>
              </a:rPr>
              <a:t>7. List down the top 3 and bottom 3 districts that have shown the highest and lowest vehicle sales growth during FY 2022 compared to FY 2021? (Consider and compare categories: Petrol, Diesel and Electric)</a:t>
            </a:r>
          </a:p>
        </p:txBody>
      </p:sp>
      <p:sp>
        <p:nvSpPr>
          <p:cNvPr id="9" name="TextBox 9"/>
          <p:cNvSpPr txBox="1"/>
          <p:nvPr/>
        </p:nvSpPr>
        <p:spPr>
          <a:xfrm>
            <a:off x="11921860" y="4597983"/>
            <a:ext cx="5160110" cy="3030690"/>
          </a:xfrm>
          <a:prstGeom prst="rect">
            <a:avLst/>
          </a:prstGeom>
        </p:spPr>
        <p:txBody>
          <a:bodyPr lIns="0" tIns="0" rIns="0" bIns="0" rtlCol="0" anchor="t">
            <a:spAutoFit/>
          </a:bodyPr>
          <a:lstStyle/>
          <a:p>
            <a:pPr algn="just">
              <a:lnSpc>
                <a:spcPts val="3054"/>
              </a:lnSpc>
              <a:spcBef>
                <a:spcPct val="0"/>
              </a:spcBef>
            </a:pPr>
            <a:r>
              <a:rPr lang="en-US" sz="2181" dirty="0">
                <a:solidFill>
                  <a:srgbClr val="000000"/>
                </a:solidFill>
                <a:latin typeface="Canva Sans"/>
              </a:rPr>
              <a:t>Top 3 districts with fuel sales growth in 2022 compared to 2021 are Rangareddy leads with an impressive 12.5% growth rate, followed closely by Hyderabad at 4.7%, and Karimnagar at 4.4%. These growth figures highlight the robust economic activity and urbanization trends in these districts.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D4F6EC"/>
        </a:solidFill>
        <a:effectLst/>
      </p:bgPr>
    </p:bg>
    <p:spTree>
      <p:nvGrpSpPr>
        <p:cNvPr id="1" name=""/>
        <p:cNvGrpSpPr/>
        <p:nvPr/>
      </p:nvGrpSpPr>
      <p:grpSpPr>
        <a:xfrm>
          <a:off x="0" y="0"/>
          <a:ext cx="0" cy="0"/>
          <a:chOff x="0" y="0"/>
          <a:chExt cx="0" cy="0"/>
        </a:xfrm>
      </p:grpSpPr>
      <p:grpSp>
        <p:nvGrpSpPr>
          <p:cNvPr id="2" name="Group 2"/>
          <p:cNvGrpSpPr/>
          <p:nvPr/>
        </p:nvGrpSpPr>
        <p:grpSpPr>
          <a:xfrm>
            <a:off x="5527627" y="3511934"/>
            <a:ext cx="3726378" cy="3726378"/>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ECDA6"/>
            </a:solidFill>
          </p:spPr>
          <p:txBody>
            <a:bodyPr/>
            <a:lstStyle/>
            <a:p>
              <a:endParaRPr lang="en-US"/>
            </a:p>
          </p:txBody>
        </p:sp>
        <p:sp>
          <p:nvSpPr>
            <p:cNvPr id="4" name="TextBox 4"/>
            <p:cNvSpPr txBox="1"/>
            <p:nvPr/>
          </p:nvSpPr>
          <p:spPr>
            <a:xfrm>
              <a:off x="76200" y="-9525"/>
              <a:ext cx="660400" cy="746125"/>
            </a:xfrm>
            <a:prstGeom prst="rect">
              <a:avLst/>
            </a:prstGeom>
          </p:spPr>
          <p:txBody>
            <a:bodyPr lIns="50800" tIns="50800" rIns="50800" bIns="50800" rtlCol="0" anchor="ctr"/>
            <a:lstStyle/>
            <a:p>
              <a:pPr algn="ctr">
                <a:lnSpc>
                  <a:spcPts val="6852"/>
                </a:lnSpc>
              </a:pPr>
              <a:r>
                <a:rPr lang="en-US" sz="4894" spc="48">
                  <a:solidFill>
                    <a:srgbClr val="FFFFFF"/>
                  </a:solidFill>
                  <a:latin typeface="Canva Sans Bold"/>
                </a:rPr>
                <a:t>Agenda</a:t>
              </a:r>
            </a:p>
          </p:txBody>
        </p:sp>
      </p:grpSp>
      <p:grpSp>
        <p:nvGrpSpPr>
          <p:cNvPr id="5" name="Group 5"/>
          <p:cNvGrpSpPr/>
          <p:nvPr/>
        </p:nvGrpSpPr>
        <p:grpSpPr>
          <a:xfrm>
            <a:off x="10554691" y="1819588"/>
            <a:ext cx="3398933" cy="1169649"/>
            <a:chOff x="0" y="-57150"/>
            <a:chExt cx="1347049" cy="463550"/>
          </a:xfrm>
        </p:grpSpPr>
        <p:sp>
          <p:nvSpPr>
            <p:cNvPr id="6" name="Freeform 6"/>
            <p:cNvSpPr/>
            <p:nvPr/>
          </p:nvSpPr>
          <p:spPr>
            <a:xfrm>
              <a:off x="0" y="0"/>
              <a:ext cx="1347049" cy="406400"/>
            </a:xfrm>
            <a:custGeom>
              <a:avLst/>
              <a:gdLst/>
              <a:ahLst/>
              <a:cxnLst/>
              <a:rect l="l" t="t" r="r" b="b"/>
              <a:pathLst>
                <a:path w="1347049" h="406400">
                  <a:moveTo>
                    <a:pt x="1143849" y="0"/>
                  </a:moveTo>
                  <a:cubicBezTo>
                    <a:pt x="1256073" y="0"/>
                    <a:pt x="1347049" y="90976"/>
                    <a:pt x="1347049" y="203200"/>
                  </a:cubicBezTo>
                  <a:cubicBezTo>
                    <a:pt x="1347049" y="315424"/>
                    <a:pt x="1256073" y="406400"/>
                    <a:pt x="1143849" y="406400"/>
                  </a:cubicBezTo>
                  <a:lnTo>
                    <a:pt x="203200" y="406400"/>
                  </a:lnTo>
                  <a:cubicBezTo>
                    <a:pt x="90976" y="406400"/>
                    <a:pt x="0" y="315424"/>
                    <a:pt x="0" y="203200"/>
                  </a:cubicBezTo>
                  <a:cubicBezTo>
                    <a:pt x="0" y="90976"/>
                    <a:pt x="90976" y="0"/>
                    <a:pt x="203200" y="0"/>
                  </a:cubicBezTo>
                  <a:close/>
                </a:path>
              </a:pathLst>
            </a:custGeom>
            <a:solidFill>
              <a:srgbClr val="3ECDA6"/>
            </a:solidFill>
          </p:spPr>
          <p:txBody>
            <a:bodyPr/>
            <a:lstStyle/>
            <a:p>
              <a:endParaRPr lang="en-US"/>
            </a:p>
          </p:txBody>
        </p:sp>
        <p:sp>
          <p:nvSpPr>
            <p:cNvPr id="7" name="TextBox 7"/>
            <p:cNvSpPr txBox="1"/>
            <p:nvPr/>
          </p:nvSpPr>
          <p:spPr>
            <a:xfrm>
              <a:off x="0" y="-57150"/>
              <a:ext cx="1340735" cy="463550"/>
            </a:xfrm>
            <a:prstGeom prst="rect">
              <a:avLst/>
            </a:prstGeom>
          </p:spPr>
          <p:txBody>
            <a:bodyPr lIns="50800" tIns="50800" rIns="50800" bIns="50800" rtlCol="0" anchor="ctr"/>
            <a:lstStyle/>
            <a:p>
              <a:pPr algn="ctr">
                <a:lnSpc>
                  <a:spcPts val="3632"/>
                </a:lnSpc>
              </a:pPr>
              <a:r>
                <a:rPr lang="en-US" sz="2594" spc="25" dirty="0">
                  <a:solidFill>
                    <a:srgbClr val="FFFFFF"/>
                  </a:solidFill>
                  <a:latin typeface="Canva Sans"/>
                </a:rPr>
                <a:t>Introduction </a:t>
              </a:r>
            </a:p>
          </p:txBody>
        </p:sp>
      </p:grpSp>
      <p:grpSp>
        <p:nvGrpSpPr>
          <p:cNvPr id="8" name="Group 8"/>
          <p:cNvGrpSpPr/>
          <p:nvPr/>
        </p:nvGrpSpPr>
        <p:grpSpPr>
          <a:xfrm>
            <a:off x="10845151" y="3723432"/>
            <a:ext cx="3383000" cy="1229887"/>
            <a:chOff x="0" y="-57150"/>
            <a:chExt cx="1275068" cy="463550"/>
          </a:xfrm>
        </p:grpSpPr>
        <p:sp>
          <p:nvSpPr>
            <p:cNvPr id="9" name="Freeform 9"/>
            <p:cNvSpPr/>
            <p:nvPr/>
          </p:nvSpPr>
          <p:spPr>
            <a:xfrm>
              <a:off x="0" y="0"/>
              <a:ext cx="1275068" cy="406400"/>
            </a:xfrm>
            <a:custGeom>
              <a:avLst/>
              <a:gdLst/>
              <a:ahLst/>
              <a:cxnLst/>
              <a:rect l="l" t="t" r="r" b="b"/>
              <a:pathLst>
                <a:path w="1275068" h="406400">
                  <a:moveTo>
                    <a:pt x="1071868" y="0"/>
                  </a:moveTo>
                  <a:cubicBezTo>
                    <a:pt x="1184093" y="0"/>
                    <a:pt x="1275068" y="90976"/>
                    <a:pt x="1275068" y="203200"/>
                  </a:cubicBezTo>
                  <a:cubicBezTo>
                    <a:pt x="1275068" y="315424"/>
                    <a:pt x="1184093" y="406400"/>
                    <a:pt x="1071868" y="406400"/>
                  </a:cubicBezTo>
                  <a:lnTo>
                    <a:pt x="203200" y="406400"/>
                  </a:lnTo>
                  <a:cubicBezTo>
                    <a:pt x="90976" y="406400"/>
                    <a:pt x="0" y="315424"/>
                    <a:pt x="0" y="203200"/>
                  </a:cubicBezTo>
                  <a:cubicBezTo>
                    <a:pt x="0" y="90976"/>
                    <a:pt x="90976" y="0"/>
                    <a:pt x="203200" y="0"/>
                  </a:cubicBezTo>
                  <a:close/>
                </a:path>
              </a:pathLst>
            </a:custGeom>
            <a:solidFill>
              <a:srgbClr val="3ECDA6"/>
            </a:solidFill>
          </p:spPr>
          <p:txBody>
            <a:bodyPr/>
            <a:lstStyle/>
            <a:p>
              <a:endParaRPr lang="en-US"/>
            </a:p>
          </p:txBody>
        </p:sp>
        <p:sp>
          <p:nvSpPr>
            <p:cNvPr id="10" name="TextBox 10"/>
            <p:cNvSpPr txBox="1"/>
            <p:nvPr/>
          </p:nvSpPr>
          <p:spPr>
            <a:xfrm>
              <a:off x="0" y="-57150"/>
              <a:ext cx="1199661" cy="463550"/>
            </a:xfrm>
            <a:prstGeom prst="rect">
              <a:avLst/>
            </a:prstGeom>
          </p:spPr>
          <p:txBody>
            <a:bodyPr lIns="50800" tIns="50800" rIns="50800" bIns="50800" rtlCol="0" anchor="ctr"/>
            <a:lstStyle/>
            <a:p>
              <a:pPr algn="ctr">
                <a:lnSpc>
                  <a:spcPts val="3632"/>
                </a:lnSpc>
              </a:pPr>
              <a:r>
                <a:rPr lang="en-US" sz="2594" spc="25" dirty="0">
                  <a:solidFill>
                    <a:srgbClr val="FFFFFF"/>
                  </a:solidFill>
                  <a:latin typeface="Canva Sans"/>
                </a:rPr>
                <a:t>Primary Research </a:t>
              </a:r>
            </a:p>
          </p:txBody>
        </p:sp>
      </p:grpSp>
      <p:grpSp>
        <p:nvGrpSpPr>
          <p:cNvPr id="11" name="Group 11"/>
          <p:cNvGrpSpPr/>
          <p:nvPr/>
        </p:nvGrpSpPr>
        <p:grpSpPr>
          <a:xfrm>
            <a:off x="10875457" y="5791845"/>
            <a:ext cx="3824401" cy="1229887"/>
            <a:chOff x="-52415" y="-57150"/>
            <a:chExt cx="1441434" cy="463550"/>
          </a:xfrm>
        </p:grpSpPr>
        <p:sp>
          <p:nvSpPr>
            <p:cNvPr id="12" name="Freeform 12"/>
            <p:cNvSpPr/>
            <p:nvPr/>
          </p:nvSpPr>
          <p:spPr>
            <a:xfrm>
              <a:off x="-52415" y="-22966"/>
              <a:ext cx="1441434" cy="406400"/>
            </a:xfrm>
            <a:custGeom>
              <a:avLst/>
              <a:gdLst/>
              <a:ahLst/>
              <a:cxnLst/>
              <a:rect l="l" t="t" r="r" b="b"/>
              <a:pathLst>
                <a:path w="1441434" h="406400">
                  <a:moveTo>
                    <a:pt x="1238234" y="0"/>
                  </a:moveTo>
                  <a:cubicBezTo>
                    <a:pt x="1350459" y="0"/>
                    <a:pt x="1441434" y="90976"/>
                    <a:pt x="1441434" y="203200"/>
                  </a:cubicBezTo>
                  <a:cubicBezTo>
                    <a:pt x="1441434" y="315424"/>
                    <a:pt x="1350459" y="406400"/>
                    <a:pt x="1238234" y="406400"/>
                  </a:cubicBezTo>
                  <a:lnTo>
                    <a:pt x="203200" y="406400"/>
                  </a:lnTo>
                  <a:cubicBezTo>
                    <a:pt x="90976" y="406400"/>
                    <a:pt x="0" y="315424"/>
                    <a:pt x="0" y="203200"/>
                  </a:cubicBezTo>
                  <a:cubicBezTo>
                    <a:pt x="0" y="90976"/>
                    <a:pt x="90976" y="0"/>
                    <a:pt x="203200" y="0"/>
                  </a:cubicBezTo>
                  <a:close/>
                </a:path>
              </a:pathLst>
            </a:custGeom>
            <a:solidFill>
              <a:srgbClr val="28D1A3"/>
            </a:solidFill>
          </p:spPr>
          <p:txBody>
            <a:bodyPr/>
            <a:lstStyle/>
            <a:p>
              <a:endParaRPr lang="en-US"/>
            </a:p>
          </p:txBody>
        </p:sp>
        <p:sp>
          <p:nvSpPr>
            <p:cNvPr id="13" name="TextBox 13"/>
            <p:cNvSpPr txBox="1"/>
            <p:nvPr/>
          </p:nvSpPr>
          <p:spPr>
            <a:xfrm>
              <a:off x="0" y="-57150"/>
              <a:ext cx="1171598" cy="463550"/>
            </a:xfrm>
            <a:prstGeom prst="rect">
              <a:avLst/>
            </a:prstGeom>
          </p:spPr>
          <p:txBody>
            <a:bodyPr lIns="50800" tIns="50800" rIns="50800" bIns="50800" rtlCol="0" anchor="ctr"/>
            <a:lstStyle/>
            <a:p>
              <a:pPr algn="ctr">
                <a:lnSpc>
                  <a:spcPts val="3632"/>
                </a:lnSpc>
              </a:pPr>
              <a:r>
                <a:rPr lang="en-US" sz="2594" spc="25" dirty="0">
                  <a:solidFill>
                    <a:srgbClr val="FFFFFF"/>
                  </a:solidFill>
                  <a:latin typeface="Canva Sans"/>
                </a:rPr>
                <a:t>Secondary Research</a:t>
              </a:r>
            </a:p>
          </p:txBody>
        </p:sp>
      </p:grpSp>
      <p:grpSp>
        <p:nvGrpSpPr>
          <p:cNvPr id="14" name="Group 14"/>
          <p:cNvGrpSpPr/>
          <p:nvPr/>
        </p:nvGrpSpPr>
        <p:grpSpPr>
          <a:xfrm>
            <a:off x="15113391" y="5219042"/>
            <a:ext cx="2595216" cy="1204615"/>
            <a:chOff x="-48729" y="-47625"/>
            <a:chExt cx="978149" cy="454025"/>
          </a:xfrm>
        </p:grpSpPr>
        <p:sp>
          <p:nvSpPr>
            <p:cNvPr id="15" name="Freeform 15"/>
            <p:cNvSpPr/>
            <p:nvPr/>
          </p:nvSpPr>
          <p:spPr>
            <a:xfrm>
              <a:off x="-48729" y="-847"/>
              <a:ext cx="978149" cy="406400"/>
            </a:xfrm>
            <a:custGeom>
              <a:avLst/>
              <a:gdLst/>
              <a:ahLst/>
              <a:cxnLst/>
              <a:rect l="l" t="t" r="r" b="b"/>
              <a:pathLst>
                <a:path w="978149" h="406400">
                  <a:moveTo>
                    <a:pt x="774949" y="0"/>
                  </a:moveTo>
                  <a:cubicBezTo>
                    <a:pt x="887173" y="0"/>
                    <a:pt x="978149" y="90976"/>
                    <a:pt x="978149" y="203200"/>
                  </a:cubicBezTo>
                  <a:cubicBezTo>
                    <a:pt x="978149" y="315424"/>
                    <a:pt x="887173" y="406400"/>
                    <a:pt x="774949" y="406400"/>
                  </a:cubicBezTo>
                  <a:lnTo>
                    <a:pt x="203200" y="406400"/>
                  </a:lnTo>
                  <a:cubicBezTo>
                    <a:pt x="90976" y="406400"/>
                    <a:pt x="0" y="315424"/>
                    <a:pt x="0" y="203200"/>
                  </a:cubicBezTo>
                  <a:cubicBezTo>
                    <a:pt x="0" y="90976"/>
                    <a:pt x="90976" y="0"/>
                    <a:pt x="203200" y="0"/>
                  </a:cubicBezTo>
                  <a:close/>
                </a:path>
              </a:pathLst>
            </a:custGeom>
            <a:solidFill>
              <a:srgbClr val="28D1A3"/>
            </a:solidFill>
          </p:spPr>
          <p:txBody>
            <a:bodyPr/>
            <a:lstStyle/>
            <a:p>
              <a:endParaRPr lang="en-US"/>
            </a:p>
          </p:txBody>
        </p:sp>
        <p:sp>
          <p:nvSpPr>
            <p:cNvPr id="16" name="TextBox 16"/>
            <p:cNvSpPr txBox="1"/>
            <p:nvPr/>
          </p:nvSpPr>
          <p:spPr>
            <a:xfrm>
              <a:off x="0" y="-47625"/>
              <a:ext cx="812800" cy="454025"/>
            </a:xfrm>
            <a:prstGeom prst="rect">
              <a:avLst/>
            </a:prstGeom>
          </p:spPr>
          <p:txBody>
            <a:bodyPr lIns="50800" tIns="50800" rIns="50800" bIns="50800" rtlCol="0" anchor="ctr"/>
            <a:lstStyle/>
            <a:p>
              <a:pPr algn="ctr">
                <a:lnSpc>
                  <a:spcPts val="3492"/>
                </a:lnSpc>
              </a:pPr>
              <a:r>
                <a:rPr lang="en-US" sz="2494" spc="24" dirty="0">
                  <a:solidFill>
                    <a:srgbClr val="FFFFFF"/>
                  </a:solidFill>
                  <a:latin typeface="Canva Sans"/>
                </a:rPr>
                <a:t>Ts-I pass </a:t>
              </a:r>
            </a:p>
          </p:txBody>
        </p:sp>
      </p:grpSp>
      <p:grpSp>
        <p:nvGrpSpPr>
          <p:cNvPr id="17" name="Group 17"/>
          <p:cNvGrpSpPr/>
          <p:nvPr/>
        </p:nvGrpSpPr>
        <p:grpSpPr>
          <a:xfrm>
            <a:off x="10132845" y="7610316"/>
            <a:ext cx="4242625" cy="1229887"/>
            <a:chOff x="0" y="-37375"/>
            <a:chExt cx="1599065" cy="463550"/>
          </a:xfrm>
        </p:grpSpPr>
        <p:sp>
          <p:nvSpPr>
            <p:cNvPr id="18" name="Freeform 18"/>
            <p:cNvSpPr/>
            <p:nvPr/>
          </p:nvSpPr>
          <p:spPr>
            <a:xfrm>
              <a:off x="0" y="0"/>
              <a:ext cx="1599065" cy="406400"/>
            </a:xfrm>
            <a:custGeom>
              <a:avLst/>
              <a:gdLst/>
              <a:ahLst/>
              <a:cxnLst/>
              <a:rect l="l" t="t" r="r" b="b"/>
              <a:pathLst>
                <a:path w="1599065" h="406400">
                  <a:moveTo>
                    <a:pt x="1395865" y="0"/>
                  </a:moveTo>
                  <a:cubicBezTo>
                    <a:pt x="1508090" y="0"/>
                    <a:pt x="1599065" y="90976"/>
                    <a:pt x="1599065" y="203200"/>
                  </a:cubicBezTo>
                  <a:cubicBezTo>
                    <a:pt x="1599065" y="315424"/>
                    <a:pt x="1508090" y="406400"/>
                    <a:pt x="1395865" y="406400"/>
                  </a:cubicBezTo>
                  <a:lnTo>
                    <a:pt x="203200" y="406400"/>
                  </a:lnTo>
                  <a:cubicBezTo>
                    <a:pt x="90976" y="406400"/>
                    <a:pt x="0" y="315424"/>
                    <a:pt x="0" y="203200"/>
                  </a:cubicBezTo>
                  <a:cubicBezTo>
                    <a:pt x="0" y="90976"/>
                    <a:pt x="90976" y="0"/>
                    <a:pt x="203200" y="0"/>
                  </a:cubicBezTo>
                  <a:close/>
                </a:path>
              </a:pathLst>
            </a:custGeom>
            <a:solidFill>
              <a:srgbClr val="3ECDA6"/>
            </a:solidFill>
          </p:spPr>
          <p:txBody>
            <a:bodyPr/>
            <a:lstStyle/>
            <a:p>
              <a:endParaRPr lang="en-US"/>
            </a:p>
          </p:txBody>
        </p:sp>
        <p:sp>
          <p:nvSpPr>
            <p:cNvPr id="19" name="TextBox 19"/>
            <p:cNvSpPr txBox="1"/>
            <p:nvPr/>
          </p:nvSpPr>
          <p:spPr>
            <a:xfrm>
              <a:off x="57423" y="-37375"/>
              <a:ext cx="1478214" cy="463550"/>
            </a:xfrm>
            <a:prstGeom prst="rect">
              <a:avLst/>
            </a:prstGeom>
          </p:spPr>
          <p:txBody>
            <a:bodyPr lIns="50800" tIns="50800" rIns="50800" bIns="50800" rtlCol="0" anchor="ctr"/>
            <a:lstStyle/>
            <a:p>
              <a:pPr algn="ctr">
                <a:lnSpc>
                  <a:spcPts val="3632"/>
                </a:lnSpc>
              </a:pPr>
              <a:r>
                <a:rPr lang="en-US" sz="2594" spc="25" dirty="0">
                  <a:solidFill>
                    <a:srgbClr val="FFFFFF"/>
                  </a:solidFill>
                  <a:latin typeface="Canva Sans"/>
                </a:rPr>
                <a:t>Insights and recommendations</a:t>
              </a:r>
            </a:p>
          </p:txBody>
        </p:sp>
      </p:grpSp>
      <p:sp>
        <p:nvSpPr>
          <p:cNvPr id="20" name="Freeform 20"/>
          <p:cNvSpPr/>
          <p:nvPr/>
        </p:nvSpPr>
        <p:spPr>
          <a:xfrm rot="1937872">
            <a:off x="8151410" y="7508710"/>
            <a:ext cx="1985179" cy="560813"/>
          </a:xfrm>
          <a:custGeom>
            <a:avLst/>
            <a:gdLst/>
            <a:ahLst/>
            <a:cxnLst/>
            <a:rect l="l" t="t" r="r" b="b"/>
            <a:pathLst>
              <a:path w="1985179" h="560813">
                <a:moveTo>
                  <a:pt x="0" y="0"/>
                </a:moveTo>
                <a:lnTo>
                  <a:pt x="1985180" y="0"/>
                </a:lnTo>
                <a:lnTo>
                  <a:pt x="1985180" y="560813"/>
                </a:lnTo>
                <a:lnTo>
                  <a:pt x="0" y="56081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21" name="Freeform 21"/>
          <p:cNvSpPr/>
          <p:nvPr/>
        </p:nvSpPr>
        <p:spPr>
          <a:xfrm rot="9208366" flipH="1">
            <a:off x="8443999" y="2708830"/>
            <a:ext cx="1985179" cy="560813"/>
          </a:xfrm>
          <a:custGeom>
            <a:avLst/>
            <a:gdLst/>
            <a:ahLst/>
            <a:cxnLst/>
            <a:rect l="l" t="t" r="r" b="b"/>
            <a:pathLst>
              <a:path w="1985179" h="560813">
                <a:moveTo>
                  <a:pt x="1985179" y="0"/>
                </a:moveTo>
                <a:lnTo>
                  <a:pt x="0" y="0"/>
                </a:lnTo>
                <a:lnTo>
                  <a:pt x="0" y="560813"/>
                </a:lnTo>
                <a:lnTo>
                  <a:pt x="1985179" y="560813"/>
                </a:lnTo>
                <a:lnTo>
                  <a:pt x="1985179"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22" name="Freeform 22"/>
          <p:cNvSpPr/>
          <p:nvPr/>
        </p:nvSpPr>
        <p:spPr>
          <a:xfrm rot="118941">
            <a:off x="14374547" y="4305556"/>
            <a:ext cx="793671" cy="217267"/>
          </a:xfrm>
          <a:custGeom>
            <a:avLst/>
            <a:gdLst/>
            <a:ahLst/>
            <a:cxnLst/>
            <a:rect l="l" t="t" r="r" b="b"/>
            <a:pathLst>
              <a:path w="793671" h="217267">
                <a:moveTo>
                  <a:pt x="0" y="0"/>
                </a:moveTo>
                <a:lnTo>
                  <a:pt x="793670" y="0"/>
                </a:lnTo>
                <a:lnTo>
                  <a:pt x="793670" y="217268"/>
                </a:lnTo>
                <a:lnTo>
                  <a:pt x="0" y="21726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23" name="Freeform 23"/>
          <p:cNvSpPr/>
          <p:nvPr/>
        </p:nvSpPr>
        <p:spPr>
          <a:xfrm rot="-1482789">
            <a:off x="9270152" y="4328658"/>
            <a:ext cx="1412690" cy="386724"/>
          </a:xfrm>
          <a:custGeom>
            <a:avLst/>
            <a:gdLst/>
            <a:ahLst/>
            <a:cxnLst/>
            <a:rect l="l" t="t" r="r" b="b"/>
            <a:pathLst>
              <a:path w="1412690" h="386724">
                <a:moveTo>
                  <a:pt x="0" y="0"/>
                </a:moveTo>
                <a:lnTo>
                  <a:pt x="1412690" y="0"/>
                </a:lnTo>
                <a:lnTo>
                  <a:pt x="1412690" y="386724"/>
                </a:lnTo>
                <a:lnTo>
                  <a:pt x="0" y="38672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24" name="Freeform 24"/>
          <p:cNvSpPr/>
          <p:nvPr/>
        </p:nvSpPr>
        <p:spPr>
          <a:xfrm rot="963931">
            <a:off x="9172759" y="6043633"/>
            <a:ext cx="1567117" cy="428998"/>
          </a:xfrm>
          <a:custGeom>
            <a:avLst/>
            <a:gdLst/>
            <a:ahLst/>
            <a:cxnLst/>
            <a:rect l="l" t="t" r="r" b="b"/>
            <a:pathLst>
              <a:path w="1567117" h="428998">
                <a:moveTo>
                  <a:pt x="0" y="0"/>
                </a:moveTo>
                <a:lnTo>
                  <a:pt x="1567116" y="0"/>
                </a:lnTo>
                <a:lnTo>
                  <a:pt x="1567116" y="428998"/>
                </a:lnTo>
                <a:lnTo>
                  <a:pt x="0" y="42899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25" name="Group 25"/>
          <p:cNvGrpSpPr>
            <a:grpSpLocks noChangeAspect="1"/>
          </p:cNvGrpSpPr>
          <p:nvPr/>
        </p:nvGrpSpPr>
        <p:grpSpPr>
          <a:xfrm>
            <a:off x="-2035604" y="-266700"/>
            <a:ext cx="7191411" cy="11053817"/>
            <a:chOff x="0" y="0"/>
            <a:chExt cx="6350000" cy="9525000"/>
          </a:xfrm>
        </p:grpSpPr>
        <p:sp>
          <p:nvSpPr>
            <p:cNvPr id="26" name="Freeform 26"/>
            <p:cNvSpPr/>
            <p:nvPr/>
          </p:nvSpPr>
          <p:spPr>
            <a:xfrm>
              <a:off x="0" y="0"/>
              <a:ext cx="6350000" cy="9525000"/>
            </a:xfrm>
            <a:custGeom>
              <a:avLst/>
              <a:gdLst/>
              <a:ahLst/>
              <a:cxnLst/>
              <a:rect l="l" t="t" r="r" b="b"/>
              <a:pathLst>
                <a:path w="6350000" h="9525000">
                  <a:moveTo>
                    <a:pt x="0" y="9042400"/>
                  </a:moveTo>
                  <a:lnTo>
                    <a:pt x="0" y="482600"/>
                  </a:lnTo>
                  <a:cubicBezTo>
                    <a:pt x="0" y="215900"/>
                    <a:pt x="215900" y="0"/>
                    <a:pt x="482600" y="0"/>
                  </a:cubicBezTo>
                  <a:lnTo>
                    <a:pt x="5867400" y="0"/>
                  </a:lnTo>
                  <a:cubicBezTo>
                    <a:pt x="6134100" y="0"/>
                    <a:pt x="6350000" y="217170"/>
                    <a:pt x="6350000" y="482600"/>
                  </a:cubicBezTo>
                  <a:lnTo>
                    <a:pt x="6350000" y="9042400"/>
                  </a:lnTo>
                  <a:cubicBezTo>
                    <a:pt x="6350000" y="9309100"/>
                    <a:pt x="6134100" y="9525000"/>
                    <a:pt x="5867400" y="9525000"/>
                  </a:cubicBezTo>
                  <a:lnTo>
                    <a:pt x="482600" y="9525000"/>
                  </a:lnTo>
                  <a:cubicBezTo>
                    <a:pt x="217170" y="9525000"/>
                    <a:pt x="0" y="9309100"/>
                    <a:pt x="0" y="9042400"/>
                  </a:cubicBezTo>
                  <a:close/>
                </a:path>
              </a:pathLst>
            </a:custGeom>
            <a:blipFill>
              <a:blip r:embed="rId6"/>
              <a:stretch>
                <a:fillRect l="-76518" r="-74527"/>
              </a:stretch>
            </a:blipFill>
          </p:spPr>
          <p:txBody>
            <a:bodyPr/>
            <a:lstStyle/>
            <a:p>
              <a:endParaRPr lang="en-US"/>
            </a:p>
          </p:txBody>
        </p:sp>
      </p:grpSp>
      <p:sp>
        <p:nvSpPr>
          <p:cNvPr id="27" name="Freeform 27"/>
          <p:cNvSpPr/>
          <p:nvPr/>
        </p:nvSpPr>
        <p:spPr>
          <a:xfrm rot="8601756" flipH="1">
            <a:off x="14040627" y="3373549"/>
            <a:ext cx="979714" cy="276769"/>
          </a:xfrm>
          <a:custGeom>
            <a:avLst/>
            <a:gdLst/>
            <a:ahLst/>
            <a:cxnLst/>
            <a:rect l="l" t="t" r="r" b="b"/>
            <a:pathLst>
              <a:path w="979714" h="276769">
                <a:moveTo>
                  <a:pt x="979714" y="0"/>
                </a:moveTo>
                <a:lnTo>
                  <a:pt x="0" y="0"/>
                </a:lnTo>
                <a:lnTo>
                  <a:pt x="0" y="276770"/>
                </a:lnTo>
                <a:lnTo>
                  <a:pt x="979714" y="276770"/>
                </a:lnTo>
                <a:lnTo>
                  <a:pt x="979714"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28" name="Group 28"/>
          <p:cNvGrpSpPr/>
          <p:nvPr/>
        </p:nvGrpSpPr>
        <p:grpSpPr>
          <a:xfrm>
            <a:off x="15189884" y="2408659"/>
            <a:ext cx="2595216" cy="1204615"/>
            <a:chOff x="-69619" y="-47625"/>
            <a:chExt cx="978149" cy="454025"/>
          </a:xfrm>
        </p:grpSpPr>
        <p:sp>
          <p:nvSpPr>
            <p:cNvPr id="29" name="Freeform 29"/>
            <p:cNvSpPr/>
            <p:nvPr/>
          </p:nvSpPr>
          <p:spPr>
            <a:xfrm>
              <a:off x="-69619" y="-7474"/>
              <a:ext cx="978149" cy="406400"/>
            </a:xfrm>
            <a:custGeom>
              <a:avLst/>
              <a:gdLst/>
              <a:ahLst/>
              <a:cxnLst/>
              <a:rect l="l" t="t" r="r" b="b"/>
              <a:pathLst>
                <a:path w="978149" h="406400">
                  <a:moveTo>
                    <a:pt x="774949" y="0"/>
                  </a:moveTo>
                  <a:cubicBezTo>
                    <a:pt x="887173" y="0"/>
                    <a:pt x="978149" y="90976"/>
                    <a:pt x="978149" y="203200"/>
                  </a:cubicBezTo>
                  <a:cubicBezTo>
                    <a:pt x="978149" y="315424"/>
                    <a:pt x="887173" y="406400"/>
                    <a:pt x="774949" y="406400"/>
                  </a:cubicBezTo>
                  <a:lnTo>
                    <a:pt x="203200" y="406400"/>
                  </a:lnTo>
                  <a:cubicBezTo>
                    <a:pt x="90976" y="406400"/>
                    <a:pt x="0" y="315424"/>
                    <a:pt x="0" y="203200"/>
                  </a:cubicBezTo>
                  <a:cubicBezTo>
                    <a:pt x="0" y="90976"/>
                    <a:pt x="90976" y="0"/>
                    <a:pt x="203200" y="0"/>
                  </a:cubicBezTo>
                  <a:close/>
                </a:path>
              </a:pathLst>
            </a:custGeom>
            <a:solidFill>
              <a:srgbClr val="28D1A3"/>
            </a:solidFill>
          </p:spPr>
          <p:txBody>
            <a:bodyPr/>
            <a:lstStyle/>
            <a:p>
              <a:endParaRPr lang="en-US"/>
            </a:p>
          </p:txBody>
        </p:sp>
        <p:sp>
          <p:nvSpPr>
            <p:cNvPr id="30" name="TextBox 30"/>
            <p:cNvSpPr txBox="1"/>
            <p:nvPr/>
          </p:nvSpPr>
          <p:spPr>
            <a:xfrm>
              <a:off x="0" y="-47625"/>
              <a:ext cx="812800" cy="454025"/>
            </a:xfrm>
            <a:prstGeom prst="rect">
              <a:avLst/>
            </a:prstGeom>
          </p:spPr>
          <p:txBody>
            <a:bodyPr lIns="50800" tIns="50800" rIns="50800" bIns="50800" rtlCol="0" anchor="ctr"/>
            <a:lstStyle/>
            <a:p>
              <a:pPr algn="ctr">
                <a:lnSpc>
                  <a:spcPts val="3212"/>
                </a:lnSpc>
              </a:pPr>
              <a:r>
                <a:rPr lang="en-US" sz="2294" spc="22" dirty="0">
                  <a:solidFill>
                    <a:srgbClr val="FFFFFF"/>
                  </a:solidFill>
                  <a:latin typeface="Canva Sans"/>
                </a:rPr>
                <a:t>Stamp Registration </a:t>
              </a:r>
            </a:p>
          </p:txBody>
        </p:sp>
      </p:grpSp>
      <p:grpSp>
        <p:nvGrpSpPr>
          <p:cNvPr id="31" name="Group 31"/>
          <p:cNvGrpSpPr/>
          <p:nvPr/>
        </p:nvGrpSpPr>
        <p:grpSpPr>
          <a:xfrm>
            <a:off x="15237846" y="3788362"/>
            <a:ext cx="2595216" cy="1204615"/>
            <a:chOff x="-34373" y="-47625"/>
            <a:chExt cx="978149" cy="454025"/>
          </a:xfrm>
        </p:grpSpPr>
        <p:sp>
          <p:nvSpPr>
            <p:cNvPr id="32" name="Freeform 32"/>
            <p:cNvSpPr/>
            <p:nvPr/>
          </p:nvSpPr>
          <p:spPr>
            <a:xfrm>
              <a:off x="-34373" y="-14948"/>
              <a:ext cx="978149" cy="406400"/>
            </a:xfrm>
            <a:custGeom>
              <a:avLst/>
              <a:gdLst/>
              <a:ahLst/>
              <a:cxnLst/>
              <a:rect l="l" t="t" r="r" b="b"/>
              <a:pathLst>
                <a:path w="978149" h="406400">
                  <a:moveTo>
                    <a:pt x="774949" y="0"/>
                  </a:moveTo>
                  <a:cubicBezTo>
                    <a:pt x="887173" y="0"/>
                    <a:pt x="978149" y="90976"/>
                    <a:pt x="978149" y="203200"/>
                  </a:cubicBezTo>
                  <a:cubicBezTo>
                    <a:pt x="978149" y="315424"/>
                    <a:pt x="887173" y="406400"/>
                    <a:pt x="774949" y="406400"/>
                  </a:cubicBezTo>
                  <a:lnTo>
                    <a:pt x="203200" y="406400"/>
                  </a:lnTo>
                  <a:cubicBezTo>
                    <a:pt x="90976" y="406400"/>
                    <a:pt x="0" y="315424"/>
                    <a:pt x="0" y="203200"/>
                  </a:cubicBezTo>
                  <a:cubicBezTo>
                    <a:pt x="0" y="90976"/>
                    <a:pt x="90976" y="0"/>
                    <a:pt x="203200" y="0"/>
                  </a:cubicBezTo>
                  <a:close/>
                </a:path>
              </a:pathLst>
            </a:custGeom>
            <a:solidFill>
              <a:srgbClr val="28D1A3"/>
            </a:solidFill>
          </p:spPr>
          <p:txBody>
            <a:bodyPr/>
            <a:lstStyle/>
            <a:p>
              <a:endParaRPr lang="en-US" dirty="0"/>
            </a:p>
          </p:txBody>
        </p:sp>
        <p:sp>
          <p:nvSpPr>
            <p:cNvPr id="33" name="TextBox 33"/>
            <p:cNvSpPr txBox="1"/>
            <p:nvPr/>
          </p:nvSpPr>
          <p:spPr>
            <a:xfrm>
              <a:off x="0" y="-47625"/>
              <a:ext cx="924068" cy="454025"/>
            </a:xfrm>
            <a:prstGeom prst="rect">
              <a:avLst/>
            </a:prstGeom>
          </p:spPr>
          <p:txBody>
            <a:bodyPr lIns="50800" tIns="50800" rIns="50800" bIns="50800" rtlCol="0" anchor="ctr"/>
            <a:lstStyle/>
            <a:p>
              <a:pPr algn="ctr">
                <a:lnSpc>
                  <a:spcPts val="3212"/>
                </a:lnSpc>
              </a:pPr>
              <a:r>
                <a:rPr lang="en-US" sz="2294" spc="22" dirty="0">
                  <a:solidFill>
                    <a:srgbClr val="FFFFFF"/>
                  </a:solidFill>
                  <a:latin typeface="Canva Sans"/>
                </a:rPr>
                <a:t>Transportation</a:t>
              </a:r>
            </a:p>
          </p:txBody>
        </p:sp>
      </p:grpSp>
      <p:sp>
        <p:nvSpPr>
          <p:cNvPr id="34" name="Freeform 34"/>
          <p:cNvSpPr/>
          <p:nvPr/>
        </p:nvSpPr>
        <p:spPr>
          <a:xfrm rot="1605981">
            <a:off x="14038533" y="5362170"/>
            <a:ext cx="1041081" cy="294105"/>
          </a:xfrm>
          <a:custGeom>
            <a:avLst/>
            <a:gdLst/>
            <a:ahLst/>
            <a:cxnLst/>
            <a:rect l="l" t="t" r="r" b="b"/>
            <a:pathLst>
              <a:path w="1041081" h="294105">
                <a:moveTo>
                  <a:pt x="0" y="0"/>
                </a:moveTo>
                <a:lnTo>
                  <a:pt x="1041081" y="0"/>
                </a:lnTo>
                <a:lnTo>
                  <a:pt x="1041081" y="294106"/>
                </a:lnTo>
                <a:lnTo>
                  <a:pt x="0" y="29410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A9DFD0"/>
        </a:solidFill>
        <a:effectLst/>
      </p:bgPr>
    </p:bg>
    <p:spTree>
      <p:nvGrpSpPr>
        <p:cNvPr id="1" name=""/>
        <p:cNvGrpSpPr/>
        <p:nvPr/>
      </p:nvGrpSpPr>
      <p:grpSpPr>
        <a:xfrm>
          <a:off x="0" y="0"/>
          <a:ext cx="0" cy="0"/>
          <a:chOff x="0" y="0"/>
          <a:chExt cx="0" cy="0"/>
        </a:xfrm>
      </p:grpSpPr>
      <p:sp>
        <p:nvSpPr>
          <p:cNvPr id="2" name="Freeform 2"/>
          <p:cNvSpPr/>
          <p:nvPr/>
        </p:nvSpPr>
        <p:spPr>
          <a:xfrm>
            <a:off x="15381954" y="8467133"/>
            <a:ext cx="5277926" cy="4404669"/>
          </a:xfrm>
          <a:custGeom>
            <a:avLst/>
            <a:gdLst/>
            <a:ahLst/>
            <a:cxnLst/>
            <a:rect l="l" t="t" r="r" b="b"/>
            <a:pathLst>
              <a:path w="5277926" h="4404669">
                <a:moveTo>
                  <a:pt x="0" y="0"/>
                </a:moveTo>
                <a:lnTo>
                  <a:pt x="5277926" y="0"/>
                </a:lnTo>
                <a:lnTo>
                  <a:pt x="5277926" y="4404669"/>
                </a:lnTo>
                <a:lnTo>
                  <a:pt x="0" y="4404669"/>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US"/>
          </a:p>
        </p:txBody>
      </p:sp>
      <p:sp>
        <p:nvSpPr>
          <p:cNvPr id="3" name="Freeform 3"/>
          <p:cNvSpPr/>
          <p:nvPr/>
        </p:nvSpPr>
        <p:spPr>
          <a:xfrm>
            <a:off x="-2330976" y="-2625471"/>
            <a:ext cx="4661953" cy="4748285"/>
          </a:xfrm>
          <a:custGeom>
            <a:avLst/>
            <a:gdLst/>
            <a:ahLst/>
            <a:cxnLst/>
            <a:rect l="l" t="t" r="r" b="b"/>
            <a:pathLst>
              <a:path w="4661953" h="4748285">
                <a:moveTo>
                  <a:pt x="0" y="0"/>
                </a:moveTo>
                <a:lnTo>
                  <a:pt x="4661952" y="0"/>
                </a:lnTo>
                <a:lnTo>
                  <a:pt x="4661952" y="4748285"/>
                </a:lnTo>
                <a:lnTo>
                  <a:pt x="0" y="4748285"/>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US"/>
          </a:p>
        </p:txBody>
      </p:sp>
      <p:grpSp>
        <p:nvGrpSpPr>
          <p:cNvPr id="4" name="Group 4"/>
          <p:cNvGrpSpPr/>
          <p:nvPr/>
        </p:nvGrpSpPr>
        <p:grpSpPr>
          <a:xfrm>
            <a:off x="4941224" y="2849143"/>
            <a:ext cx="8405552" cy="1362862"/>
            <a:chOff x="0" y="-47625"/>
            <a:chExt cx="2213808" cy="358943"/>
          </a:xfrm>
        </p:grpSpPr>
        <p:sp>
          <p:nvSpPr>
            <p:cNvPr id="5" name="Freeform 5"/>
            <p:cNvSpPr/>
            <p:nvPr/>
          </p:nvSpPr>
          <p:spPr>
            <a:xfrm>
              <a:off x="0" y="12554"/>
              <a:ext cx="2213808" cy="238585"/>
            </a:xfrm>
            <a:custGeom>
              <a:avLst/>
              <a:gdLst/>
              <a:ahLst/>
              <a:cxnLst/>
              <a:rect l="l" t="t" r="r" b="b"/>
              <a:pathLst>
                <a:path w="2213808" h="238585">
                  <a:moveTo>
                    <a:pt x="46973" y="0"/>
                  </a:moveTo>
                  <a:lnTo>
                    <a:pt x="2166834" y="0"/>
                  </a:lnTo>
                  <a:cubicBezTo>
                    <a:pt x="2179293" y="0"/>
                    <a:pt x="2191240" y="4949"/>
                    <a:pt x="2200050" y="13758"/>
                  </a:cubicBezTo>
                  <a:cubicBezTo>
                    <a:pt x="2208859" y="22567"/>
                    <a:pt x="2213808" y="34515"/>
                    <a:pt x="2213808" y="46973"/>
                  </a:cubicBezTo>
                  <a:lnTo>
                    <a:pt x="2213808" y="191612"/>
                  </a:lnTo>
                  <a:cubicBezTo>
                    <a:pt x="2213808" y="204070"/>
                    <a:pt x="2208859" y="216018"/>
                    <a:pt x="2200050" y="224827"/>
                  </a:cubicBezTo>
                  <a:cubicBezTo>
                    <a:pt x="2191240" y="233636"/>
                    <a:pt x="2179293" y="238585"/>
                    <a:pt x="2166834" y="238585"/>
                  </a:cubicBezTo>
                  <a:lnTo>
                    <a:pt x="46973" y="238585"/>
                  </a:lnTo>
                  <a:cubicBezTo>
                    <a:pt x="34515" y="238585"/>
                    <a:pt x="22567" y="233636"/>
                    <a:pt x="13758" y="224827"/>
                  </a:cubicBezTo>
                  <a:cubicBezTo>
                    <a:pt x="4949" y="216018"/>
                    <a:pt x="0" y="204070"/>
                    <a:pt x="0" y="191612"/>
                  </a:cubicBezTo>
                  <a:lnTo>
                    <a:pt x="0" y="46973"/>
                  </a:lnTo>
                  <a:cubicBezTo>
                    <a:pt x="0" y="34515"/>
                    <a:pt x="4949" y="22567"/>
                    <a:pt x="13758" y="13758"/>
                  </a:cubicBezTo>
                  <a:cubicBezTo>
                    <a:pt x="22567" y="4949"/>
                    <a:pt x="34515" y="0"/>
                    <a:pt x="46973" y="0"/>
                  </a:cubicBezTo>
                  <a:close/>
                </a:path>
              </a:pathLst>
            </a:custGeom>
            <a:solidFill>
              <a:srgbClr val="01C892"/>
            </a:solidFill>
          </p:spPr>
          <p:txBody>
            <a:bodyPr/>
            <a:lstStyle/>
            <a:p>
              <a:endParaRPr lang="en-US"/>
            </a:p>
          </p:txBody>
        </p:sp>
        <p:sp>
          <p:nvSpPr>
            <p:cNvPr id="6" name="TextBox 6"/>
            <p:cNvSpPr txBox="1"/>
            <p:nvPr/>
          </p:nvSpPr>
          <p:spPr>
            <a:xfrm>
              <a:off x="0" y="-47625"/>
              <a:ext cx="2213808" cy="358943"/>
            </a:xfrm>
            <a:prstGeom prst="rect">
              <a:avLst/>
            </a:prstGeom>
          </p:spPr>
          <p:txBody>
            <a:bodyPr lIns="50800" tIns="50800" rIns="50800" bIns="50800" rtlCol="0" anchor="ctr"/>
            <a:lstStyle/>
            <a:p>
              <a:pPr algn="ctr">
                <a:lnSpc>
                  <a:spcPts val="3894"/>
                </a:lnSpc>
              </a:pPr>
              <a:r>
                <a:rPr lang="en-US" sz="2781" dirty="0">
                  <a:solidFill>
                    <a:srgbClr val="000000"/>
                  </a:solidFill>
                  <a:latin typeface="Canva Sans Bold"/>
                </a:rPr>
                <a:t>Bottom 3 Districts Fuel vehicle Sales Growth </a:t>
              </a:r>
            </a:p>
          </p:txBody>
        </p:sp>
      </p:grpSp>
      <p:sp>
        <p:nvSpPr>
          <p:cNvPr id="7" name="Freeform 7"/>
          <p:cNvSpPr/>
          <p:nvPr/>
        </p:nvSpPr>
        <p:spPr>
          <a:xfrm>
            <a:off x="475416" y="4636083"/>
            <a:ext cx="10024083" cy="2864024"/>
          </a:xfrm>
          <a:custGeom>
            <a:avLst/>
            <a:gdLst/>
            <a:ahLst/>
            <a:cxnLst/>
            <a:rect l="l" t="t" r="r" b="b"/>
            <a:pathLst>
              <a:path w="10024083" h="2864024">
                <a:moveTo>
                  <a:pt x="0" y="0"/>
                </a:moveTo>
                <a:lnTo>
                  <a:pt x="10024083" y="0"/>
                </a:lnTo>
                <a:lnTo>
                  <a:pt x="10024083" y="2864023"/>
                </a:lnTo>
                <a:lnTo>
                  <a:pt x="0" y="2864023"/>
                </a:lnTo>
                <a:lnTo>
                  <a:pt x="0" y="0"/>
                </a:lnTo>
                <a:close/>
              </a:path>
            </a:pathLst>
          </a:custGeom>
          <a:blipFill>
            <a:blip r:embed="rId6"/>
            <a:stretch>
              <a:fillRect/>
            </a:stretch>
          </a:blipFill>
        </p:spPr>
        <p:txBody>
          <a:bodyPr/>
          <a:lstStyle/>
          <a:p>
            <a:endParaRPr lang="en-US"/>
          </a:p>
        </p:txBody>
      </p:sp>
      <p:sp>
        <p:nvSpPr>
          <p:cNvPr id="8" name="TextBox 8"/>
          <p:cNvSpPr txBox="1"/>
          <p:nvPr/>
        </p:nvSpPr>
        <p:spPr>
          <a:xfrm>
            <a:off x="2523230" y="612959"/>
            <a:ext cx="14117411" cy="1362861"/>
          </a:xfrm>
          <a:prstGeom prst="rect">
            <a:avLst/>
          </a:prstGeom>
        </p:spPr>
        <p:txBody>
          <a:bodyPr lIns="0" tIns="0" rIns="0" bIns="0" rtlCol="0" anchor="t">
            <a:spAutoFit/>
          </a:bodyPr>
          <a:lstStyle/>
          <a:p>
            <a:pPr algn="just">
              <a:lnSpc>
                <a:spcPts val="3631"/>
              </a:lnSpc>
              <a:spcBef>
                <a:spcPct val="0"/>
              </a:spcBef>
            </a:pPr>
            <a:r>
              <a:rPr lang="en-US" sz="2594" spc="25">
                <a:solidFill>
                  <a:srgbClr val="000000"/>
                </a:solidFill>
                <a:latin typeface="Canva Sans Bold"/>
              </a:rPr>
              <a:t>7. List down the top 3 and bottom 3 districts that have shown the highest and lowest vehicle sales growth during FY 2022 compared to FY 2021? (Consider and compare categories: Petrol, Diesel and Electric)</a:t>
            </a:r>
          </a:p>
        </p:txBody>
      </p:sp>
      <p:sp>
        <p:nvSpPr>
          <p:cNvPr id="9" name="TextBox 9"/>
          <p:cNvSpPr txBox="1"/>
          <p:nvPr/>
        </p:nvSpPr>
        <p:spPr>
          <a:xfrm>
            <a:off x="11626037" y="4597983"/>
            <a:ext cx="5014604" cy="3604730"/>
          </a:xfrm>
          <a:prstGeom prst="rect">
            <a:avLst/>
          </a:prstGeom>
        </p:spPr>
        <p:txBody>
          <a:bodyPr lIns="0" tIns="0" rIns="0" bIns="0" rtlCol="0" anchor="t">
            <a:spAutoFit/>
          </a:bodyPr>
          <a:lstStyle/>
          <a:p>
            <a:pPr marL="449395" lvl="1" indent="-224698" algn="just">
              <a:lnSpc>
                <a:spcPts val="2914"/>
              </a:lnSpc>
              <a:buFont typeface="Arial"/>
              <a:buChar char="•"/>
            </a:pPr>
            <a:r>
              <a:rPr lang="en-US" sz="2081">
                <a:solidFill>
                  <a:srgbClr val="000000"/>
                </a:solidFill>
                <a:latin typeface="Canva Sans"/>
              </a:rPr>
              <a:t>Bottom 3 Districts in vehicle sales in 2022 compared to 2021 Warangal, Jagtial, and Nirmal districts faced substantial drops in vehicle sales at -44.7%, -37.1%, and -34.4% respectively</a:t>
            </a:r>
          </a:p>
          <a:p>
            <a:pPr marL="449395" lvl="1" indent="-224698" algn="just">
              <a:lnSpc>
                <a:spcPts val="2914"/>
              </a:lnSpc>
              <a:buFont typeface="Arial"/>
              <a:buChar char="•"/>
            </a:pPr>
            <a:r>
              <a:rPr lang="en-US" sz="2081">
                <a:solidFill>
                  <a:srgbClr val="000000"/>
                </a:solidFill>
                <a:latin typeface="Canva Sans"/>
              </a:rPr>
              <a:t>These declines highlight the need to tailor business approaches to fit local market. changing consumer preferences</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A9DFD0"/>
        </a:solidFill>
        <a:effectLst/>
      </p:bgPr>
    </p:bg>
    <p:spTree>
      <p:nvGrpSpPr>
        <p:cNvPr id="1" name=""/>
        <p:cNvGrpSpPr/>
        <p:nvPr/>
      </p:nvGrpSpPr>
      <p:grpSpPr>
        <a:xfrm>
          <a:off x="0" y="0"/>
          <a:ext cx="0" cy="0"/>
          <a:chOff x="0" y="0"/>
          <a:chExt cx="0" cy="0"/>
        </a:xfrm>
      </p:grpSpPr>
      <p:sp>
        <p:nvSpPr>
          <p:cNvPr id="2" name="Freeform 2"/>
          <p:cNvSpPr/>
          <p:nvPr/>
        </p:nvSpPr>
        <p:spPr>
          <a:xfrm>
            <a:off x="15381954" y="8467133"/>
            <a:ext cx="5277926" cy="4404669"/>
          </a:xfrm>
          <a:custGeom>
            <a:avLst/>
            <a:gdLst/>
            <a:ahLst/>
            <a:cxnLst/>
            <a:rect l="l" t="t" r="r" b="b"/>
            <a:pathLst>
              <a:path w="5277926" h="4404669">
                <a:moveTo>
                  <a:pt x="0" y="0"/>
                </a:moveTo>
                <a:lnTo>
                  <a:pt x="5277926" y="0"/>
                </a:lnTo>
                <a:lnTo>
                  <a:pt x="5277926" y="4404669"/>
                </a:lnTo>
                <a:lnTo>
                  <a:pt x="0" y="4404669"/>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US"/>
          </a:p>
        </p:txBody>
      </p:sp>
      <p:sp>
        <p:nvSpPr>
          <p:cNvPr id="3" name="Freeform 3"/>
          <p:cNvSpPr/>
          <p:nvPr/>
        </p:nvSpPr>
        <p:spPr>
          <a:xfrm>
            <a:off x="-2513533" y="-2795995"/>
            <a:ext cx="4661953" cy="4748285"/>
          </a:xfrm>
          <a:custGeom>
            <a:avLst/>
            <a:gdLst/>
            <a:ahLst/>
            <a:cxnLst/>
            <a:rect l="l" t="t" r="r" b="b"/>
            <a:pathLst>
              <a:path w="4661953" h="4748285">
                <a:moveTo>
                  <a:pt x="0" y="0"/>
                </a:moveTo>
                <a:lnTo>
                  <a:pt x="4661952" y="0"/>
                </a:lnTo>
                <a:lnTo>
                  <a:pt x="4661952" y="4748285"/>
                </a:lnTo>
                <a:lnTo>
                  <a:pt x="0" y="4748285"/>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US"/>
          </a:p>
        </p:txBody>
      </p:sp>
      <p:sp>
        <p:nvSpPr>
          <p:cNvPr id="4" name="Freeform 4"/>
          <p:cNvSpPr/>
          <p:nvPr/>
        </p:nvSpPr>
        <p:spPr>
          <a:xfrm>
            <a:off x="7362470" y="1028700"/>
            <a:ext cx="2719851" cy="2554369"/>
          </a:xfrm>
          <a:custGeom>
            <a:avLst/>
            <a:gdLst/>
            <a:ahLst/>
            <a:cxnLst/>
            <a:rect l="l" t="t" r="r" b="b"/>
            <a:pathLst>
              <a:path w="2719851" h="2554369">
                <a:moveTo>
                  <a:pt x="0" y="0"/>
                </a:moveTo>
                <a:lnTo>
                  <a:pt x="2719851" y="0"/>
                </a:lnTo>
                <a:lnTo>
                  <a:pt x="2719851" y="2554369"/>
                </a:lnTo>
                <a:lnTo>
                  <a:pt x="0" y="2554369"/>
                </a:lnTo>
                <a:lnTo>
                  <a:pt x="0" y="0"/>
                </a:lnTo>
                <a:close/>
              </a:path>
            </a:pathLst>
          </a:custGeom>
          <a:blipFill>
            <a:blip r:embed="rId6"/>
            <a:stretch>
              <a:fillRect l="-60061" r="-59197"/>
            </a:stretch>
          </a:blipFill>
        </p:spPr>
        <p:txBody>
          <a:bodyPr/>
          <a:lstStyle/>
          <a:p>
            <a:endParaRPr lang="en-US"/>
          </a:p>
        </p:txBody>
      </p:sp>
      <p:grpSp>
        <p:nvGrpSpPr>
          <p:cNvPr id="5" name="Group 5"/>
          <p:cNvGrpSpPr/>
          <p:nvPr/>
        </p:nvGrpSpPr>
        <p:grpSpPr>
          <a:xfrm>
            <a:off x="3552794" y="3252234"/>
            <a:ext cx="12433889" cy="3451698"/>
            <a:chOff x="0" y="-209020"/>
            <a:chExt cx="3274769" cy="889000"/>
          </a:xfrm>
        </p:grpSpPr>
        <p:sp>
          <p:nvSpPr>
            <p:cNvPr id="6" name="Freeform 6"/>
            <p:cNvSpPr/>
            <p:nvPr/>
          </p:nvSpPr>
          <p:spPr>
            <a:xfrm>
              <a:off x="0" y="0"/>
              <a:ext cx="3274769" cy="446771"/>
            </a:xfrm>
            <a:custGeom>
              <a:avLst/>
              <a:gdLst/>
              <a:ahLst/>
              <a:cxnLst/>
              <a:rect l="l" t="t" r="r" b="b"/>
              <a:pathLst>
                <a:path w="3274769" h="446771">
                  <a:moveTo>
                    <a:pt x="31755" y="0"/>
                  </a:moveTo>
                  <a:lnTo>
                    <a:pt x="3243014" y="0"/>
                  </a:lnTo>
                  <a:cubicBezTo>
                    <a:pt x="3251436" y="0"/>
                    <a:pt x="3259513" y="3346"/>
                    <a:pt x="3265468" y="9301"/>
                  </a:cubicBezTo>
                  <a:cubicBezTo>
                    <a:pt x="3271424" y="15256"/>
                    <a:pt x="3274769" y="23333"/>
                    <a:pt x="3274769" y="31755"/>
                  </a:cubicBezTo>
                  <a:lnTo>
                    <a:pt x="3274769" y="415016"/>
                  </a:lnTo>
                  <a:cubicBezTo>
                    <a:pt x="3274769" y="432554"/>
                    <a:pt x="3260552" y="446771"/>
                    <a:pt x="3243014" y="446771"/>
                  </a:cubicBezTo>
                  <a:lnTo>
                    <a:pt x="31755" y="446771"/>
                  </a:lnTo>
                  <a:cubicBezTo>
                    <a:pt x="23333" y="446771"/>
                    <a:pt x="15256" y="443426"/>
                    <a:pt x="9301" y="437470"/>
                  </a:cubicBezTo>
                  <a:cubicBezTo>
                    <a:pt x="3346" y="431515"/>
                    <a:pt x="0" y="423438"/>
                    <a:pt x="0" y="415016"/>
                  </a:cubicBezTo>
                  <a:lnTo>
                    <a:pt x="0" y="31755"/>
                  </a:lnTo>
                  <a:cubicBezTo>
                    <a:pt x="0" y="23333"/>
                    <a:pt x="3346" y="15256"/>
                    <a:pt x="9301" y="9301"/>
                  </a:cubicBezTo>
                  <a:cubicBezTo>
                    <a:pt x="15256" y="3346"/>
                    <a:pt x="23333" y="0"/>
                    <a:pt x="31755" y="0"/>
                  </a:cubicBezTo>
                  <a:close/>
                </a:path>
              </a:pathLst>
            </a:custGeom>
            <a:solidFill>
              <a:srgbClr val="3ECDA6"/>
            </a:solidFill>
          </p:spPr>
          <p:txBody>
            <a:bodyPr/>
            <a:lstStyle/>
            <a:p>
              <a:endParaRPr lang="en-US"/>
            </a:p>
          </p:txBody>
        </p:sp>
        <p:sp>
          <p:nvSpPr>
            <p:cNvPr id="7" name="TextBox 7"/>
            <p:cNvSpPr txBox="1"/>
            <p:nvPr/>
          </p:nvSpPr>
          <p:spPr>
            <a:xfrm>
              <a:off x="0" y="-209020"/>
              <a:ext cx="3274769" cy="889000"/>
            </a:xfrm>
            <a:prstGeom prst="rect">
              <a:avLst/>
            </a:prstGeom>
          </p:spPr>
          <p:txBody>
            <a:bodyPr lIns="50800" tIns="50800" rIns="50800" bIns="50800" rtlCol="0" anchor="ctr"/>
            <a:lstStyle/>
            <a:p>
              <a:pPr algn="ctr">
                <a:lnSpc>
                  <a:spcPts val="5434"/>
                </a:lnSpc>
              </a:pPr>
              <a:r>
                <a:rPr lang="en-US" sz="3881" dirty="0">
                  <a:solidFill>
                    <a:srgbClr val="00694C"/>
                  </a:solidFill>
                  <a:latin typeface="Canva Sans Bold"/>
                </a:rPr>
                <a:t>TS- IPASS (Telangana State Industrial Project Approval and Self-Certification System)</a:t>
              </a:r>
            </a:p>
          </p:txBody>
        </p: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A9DFD0"/>
        </a:solidFill>
        <a:effectLst/>
      </p:bgPr>
    </p:bg>
    <p:spTree>
      <p:nvGrpSpPr>
        <p:cNvPr id="1" name=""/>
        <p:cNvGrpSpPr/>
        <p:nvPr/>
      </p:nvGrpSpPr>
      <p:grpSpPr>
        <a:xfrm>
          <a:off x="0" y="0"/>
          <a:ext cx="0" cy="0"/>
          <a:chOff x="0" y="0"/>
          <a:chExt cx="0" cy="0"/>
        </a:xfrm>
      </p:grpSpPr>
      <p:sp>
        <p:nvSpPr>
          <p:cNvPr id="2" name="Freeform 2"/>
          <p:cNvSpPr/>
          <p:nvPr/>
        </p:nvSpPr>
        <p:spPr>
          <a:xfrm>
            <a:off x="15381954" y="8467133"/>
            <a:ext cx="5277926" cy="4404669"/>
          </a:xfrm>
          <a:custGeom>
            <a:avLst/>
            <a:gdLst/>
            <a:ahLst/>
            <a:cxnLst/>
            <a:rect l="l" t="t" r="r" b="b"/>
            <a:pathLst>
              <a:path w="5277926" h="4404669">
                <a:moveTo>
                  <a:pt x="0" y="0"/>
                </a:moveTo>
                <a:lnTo>
                  <a:pt x="5277926" y="0"/>
                </a:lnTo>
                <a:lnTo>
                  <a:pt x="5277926" y="4404669"/>
                </a:lnTo>
                <a:lnTo>
                  <a:pt x="0" y="4404669"/>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US"/>
          </a:p>
        </p:txBody>
      </p:sp>
      <p:sp>
        <p:nvSpPr>
          <p:cNvPr id="3" name="Freeform 3"/>
          <p:cNvSpPr/>
          <p:nvPr/>
        </p:nvSpPr>
        <p:spPr>
          <a:xfrm>
            <a:off x="-2330976" y="-2576749"/>
            <a:ext cx="4661953" cy="4748285"/>
          </a:xfrm>
          <a:custGeom>
            <a:avLst/>
            <a:gdLst/>
            <a:ahLst/>
            <a:cxnLst/>
            <a:rect l="l" t="t" r="r" b="b"/>
            <a:pathLst>
              <a:path w="4661953" h="4748285">
                <a:moveTo>
                  <a:pt x="0" y="0"/>
                </a:moveTo>
                <a:lnTo>
                  <a:pt x="4661952" y="0"/>
                </a:lnTo>
                <a:lnTo>
                  <a:pt x="4661952" y="4748285"/>
                </a:lnTo>
                <a:lnTo>
                  <a:pt x="0" y="4748285"/>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US"/>
          </a:p>
        </p:txBody>
      </p:sp>
      <p:sp>
        <p:nvSpPr>
          <p:cNvPr id="4" name="TextBox 4"/>
          <p:cNvSpPr txBox="1"/>
          <p:nvPr/>
        </p:nvSpPr>
        <p:spPr>
          <a:xfrm>
            <a:off x="2330976" y="485540"/>
            <a:ext cx="13896413" cy="1029171"/>
          </a:xfrm>
          <a:prstGeom prst="rect">
            <a:avLst/>
          </a:prstGeom>
        </p:spPr>
        <p:txBody>
          <a:bodyPr lIns="0" tIns="0" rIns="0" bIns="0" rtlCol="0" anchor="t">
            <a:spAutoFit/>
          </a:bodyPr>
          <a:lstStyle/>
          <a:p>
            <a:pPr algn="just">
              <a:lnSpc>
                <a:spcPts val="4174"/>
              </a:lnSpc>
              <a:spcBef>
                <a:spcPct val="0"/>
              </a:spcBef>
            </a:pPr>
            <a:r>
              <a:rPr lang="en-US" sz="2981">
                <a:solidFill>
                  <a:srgbClr val="000000"/>
                </a:solidFill>
                <a:latin typeface="Canva Sans Bold"/>
              </a:rPr>
              <a:t>8. List down the top 5 sectors that have witnessed the most significant </a:t>
            </a:r>
          </a:p>
          <a:p>
            <a:pPr algn="just">
              <a:lnSpc>
                <a:spcPts val="4174"/>
              </a:lnSpc>
              <a:spcBef>
                <a:spcPct val="0"/>
              </a:spcBef>
            </a:pPr>
            <a:r>
              <a:rPr lang="en-US" sz="2981">
                <a:solidFill>
                  <a:srgbClr val="000000"/>
                </a:solidFill>
                <a:latin typeface="Canva Sans Bold"/>
              </a:rPr>
              <a:t>investments in FY 2022.</a:t>
            </a:r>
          </a:p>
        </p:txBody>
      </p:sp>
      <p:grpSp>
        <p:nvGrpSpPr>
          <p:cNvPr id="5" name="Group 5"/>
          <p:cNvGrpSpPr/>
          <p:nvPr/>
        </p:nvGrpSpPr>
        <p:grpSpPr>
          <a:xfrm>
            <a:off x="466608" y="2606188"/>
            <a:ext cx="10507028" cy="6652112"/>
            <a:chOff x="0" y="0"/>
            <a:chExt cx="14009371" cy="8869482"/>
          </a:xfrm>
        </p:grpSpPr>
        <p:sp>
          <p:nvSpPr>
            <p:cNvPr id="6" name="TextBox 6"/>
            <p:cNvSpPr txBox="1"/>
            <p:nvPr/>
          </p:nvSpPr>
          <p:spPr>
            <a:xfrm>
              <a:off x="7523890" y="8451229"/>
              <a:ext cx="188516" cy="418253"/>
            </a:xfrm>
            <a:prstGeom prst="rect">
              <a:avLst/>
            </a:prstGeom>
          </p:spPr>
          <p:txBody>
            <a:bodyPr lIns="0" tIns="0" rIns="0" bIns="0" rtlCol="0" anchor="t">
              <a:spAutoFit/>
            </a:bodyPr>
            <a:lstStyle/>
            <a:p>
              <a:pPr algn="ctr">
                <a:lnSpc>
                  <a:spcPts val="2659"/>
                </a:lnSpc>
              </a:pPr>
              <a:r>
                <a:rPr lang="en-US" sz="1899">
                  <a:solidFill>
                    <a:srgbClr val="000000"/>
                  </a:solidFill>
                  <a:latin typeface="Open Sans Extra Bold"/>
                </a:rPr>
                <a:t>0</a:t>
              </a:r>
            </a:p>
          </p:txBody>
        </p:sp>
        <p:sp>
          <p:nvSpPr>
            <p:cNvPr id="7" name="TextBox 7"/>
            <p:cNvSpPr txBox="1"/>
            <p:nvPr/>
          </p:nvSpPr>
          <p:spPr>
            <a:xfrm>
              <a:off x="9179569" y="8451229"/>
              <a:ext cx="853480" cy="418253"/>
            </a:xfrm>
            <a:prstGeom prst="rect">
              <a:avLst/>
            </a:prstGeom>
          </p:spPr>
          <p:txBody>
            <a:bodyPr lIns="0" tIns="0" rIns="0" bIns="0" rtlCol="0" anchor="t">
              <a:spAutoFit/>
            </a:bodyPr>
            <a:lstStyle/>
            <a:p>
              <a:pPr algn="ctr">
                <a:lnSpc>
                  <a:spcPts val="2659"/>
                </a:lnSpc>
              </a:pPr>
              <a:r>
                <a:rPr lang="en-US" sz="1899">
                  <a:solidFill>
                    <a:srgbClr val="000000"/>
                  </a:solidFill>
                  <a:latin typeface="Open Sans Extra Bold"/>
                </a:rPr>
                <a:t>2,000</a:t>
              </a:r>
            </a:p>
          </p:txBody>
        </p:sp>
        <p:sp>
          <p:nvSpPr>
            <p:cNvPr id="8" name="TextBox 8"/>
            <p:cNvSpPr txBox="1"/>
            <p:nvPr/>
          </p:nvSpPr>
          <p:spPr>
            <a:xfrm>
              <a:off x="11167730" y="8451229"/>
              <a:ext cx="853480" cy="418253"/>
            </a:xfrm>
            <a:prstGeom prst="rect">
              <a:avLst/>
            </a:prstGeom>
          </p:spPr>
          <p:txBody>
            <a:bodyPr lIns="0" tIns="0" rIns="0" bIns="0" rtlCol="0" anchor="t">
              <a:spAutoFit/>
            </a:bodyPr>
            <a:lstStyle/>
            <a:p>
              <a:pPr algn="ctr">
                <a:lnSpc>
                  <a:spcPts val="2659"/>
                </a:lnSpc>
              </a:pPr>
              <a:r>
                <a:rPr lang="en-US" sz="1899">
                  <a:solidFill>
                    <a:srgbClr val="000000"/>
                  </a:solidFill>
                  <a:latin typeface="Open Sans Extra Bold"/>
                </a:rPr>
                <a:t>4,000</a:t>
              </a:r>
            </a:p>
          </p:txBody>
        </p:sp>
        <p:sp>
          <p:nvSpPr>
            <p:cNvPr id="9" name="TextBox 9"/>
            <p:cNvSpPr txBox="1"/>
            <p:nvPr/>
          </p:nvSpPr>
          <p:spPr>
            <a:xfrm>
              <a:off x="13155891" y="8451229"/>
              <a:ext cx="853480" cy="418253"/>
            </a:xfrm>
            <a:prstGeom prst="rect">
              <a:avLst/>
            </a:prstGeom>
          </p:spPr>
          <p:txBody>
            <a:bodyPr lIns="0" tIns="0" rIns="0" bIns="0" rtlCol="0" anchor="t">
              <a:spAutoFit/>
            </a:bodyPr>
            <a:lstStyle/>
            <a:p>
              <a:pPr algn="ctr">
                <a:lnSpc>
                  <a:spcPts val="2659"/>
                </a:lnSpc>
              </a:pPr>
              <a:r>
                <a:rPr lang="en-US" sz="1899">
                  <a:solidFill>
                    <a:srgbClr val="000000"/>
                  </a:solidFill>
                  <a:latin typeface="Open Sans Extra Bold"/>
                </a:rPr>
                <a:t>6,000</a:t>
              </a:r>
            </a:p>
          </p:txBody>
        </p:sp>
        <p:sp>
          <p:nvSpPr>
            <p:cNvPr id="10" name="TextBox 10"/>
            <p:cNvSpPr txBox="1"/>
            <p:nvPr/>
          </p:nvSpPr>
          <p:spPr>
            <a:xfrm>
              <a:off x="4647406" y="438100"/>
              <a:ext cx="2809875" cy="418253"/>
            </a:xfrm>
            <a:prstGeom prst="rect">
              <a:avLst/>
            </a:prstGeom>
          </p:spPr>
          <p:txBody>
            <a:bodyPr lIns="0" tIns="0" rIns="0" bIns="0" rtlCol="0" anchor="t">
              <a:spAutoFit/>
            </a:bodyPr>
            <a:lstStyle/>
            <a:p>
              <a:pPr algn="r">
                <a:lnSpc>
                  <a:spcPts val="2659"/>
                </a:lnSpc>
              </a:pPr>
              <a:r>
                <a:rPr lang="en-US" sz="1899">
                  <a:solidFill>
                    <a:srgbClr val="000000"/>
                  </a:solidFill>
                  <a:latin typeface="Open Sans Extra Bold"/>
                </a:rPr>
                <a:t>Plastic &amp; Rubber </a:t>
              </a:r>
            </a:p>
          </p:txBody>
        </p:sp>
        <p:sp>
          <p:nvSpPr>
            <p:cNvPr id="11" name="TextBox 11"/>
            <p:cNvSpPr txBox="1"/>
            <p:nvPr/>
          </p:nvSpPr>
          <p:spPr>
            <a:xfrm>
              <a:off x="2309614" y="2187077"/>
              <a:ext cx="5147667" cy="418253"/>
            </a:xfrm>
            <a:prstGeom prst="rect">
              <a:avLst/>
            </a:prstGeom>
          </p:spPr>
          <p:txBody>
            <a:bodyPr lIns="0" tIns="0" rIns="0" bIns="0" rtlCol="0" anchor="t">
              <a:spAutoFit/>
            </a:bodyPr>
            <a:lstStyle/>
            <a:p>
              <a:pPr algn="r">
                <a:lnSpc>
                  <a:spcPts val="2659"/>
                </a:lnSpc>
              </a:pPr>
              <a:r>
                <a:rPr lang="en-US" sz="1899">
                  <a:solidFill>
                    <a:srgbClr val="000000"/>
                  </a:solidFill>
                  <a:latin typeface="Open Sans Extra Bold"/>
                </a:rPr>
                <a:t>Pharmaceutical and chemicals </a:t>
              </a:r>
            </a:p>
          </p:txBody>
        </p:sp>
        <p:sp>
          <p:nvSpPr>
            <p:cNvPr id="12" name="TextBox 12"/>
            <p:cNvSpPr txBox="1"/>
            <p:nvPr/>
          </p:nvSpPr>
          <p:spPr>
            <a:xfrm>
              <a:off x="0" y="3936054"/>
              <a:ext cx="7457281" cy="418253"/>
            </a:xfrm>
            <a:prstGeom prst="rect">
              <a:avLst/>
            </a:prstGeom>
          </p:spPr>
          <p:txBody>
            <a:bodyPr lIns="0" tIns="0" rIns="0" bIns="0" rtlCol="0" anchor="t">
              <a:spAutoFit/>
            </a:bodyPr>
            <a:lstStyle/>
            <a:p>
              <a:pPr algn="r">
                <a:lnSpc>
                  <a:spcPts val="2659"/>
                </a:lnSpc>
              </a:pPr>
              <a:r>
                <a:rPr lang="en-US" sz="1899">
                  <a:solidFill>
                    <a:srgbClr val="000000"/>
                  </a:solidFill>
                  <a:latin typeface="Open Sans Extra Bold"/>
                </a:rPr>
                <a:t>Real-estate, Industrial Parks and it buildings </a:t>
              </a:r>
            </a:p>
          </p:txBody>
        </p:sp>
        <p:sp>
          <p:nvSpPr>
            <p:cNvPr id="13" name="TextBox 13"/>
            <p:cNvSpPr txBox="1"/>
            <p:nvPr/>
          </p:nvSpPr>
          <p:spPr>
            <a:xfrm>
              <a:off x="1646237" y="5685031"/>
              <a:ext cx="5811044" cy="418253"/>
            </a:xfrm>
            <a:prstGeom prst="rect">
              <a:avLst/>
            </a:prstGeom>
          </p:spPr>
          <p:txBody>
            <a:bodyPr lIns="0" tIns="0" rIns="0" bIns="0" rtlCol="0" anchor="t">
              <a:spAutoFit/>
            </a:bodyPr>
            <a:lstStyle/>
            <a:p>
              <a:pPr algn="r">
                <a:lnSpc>
                  <a:spcPts val="2659"/>
                </a:lnSpc>
              </a:pPr>
              <a:r>
                <a:rPr lang="en-US" sz="1899">
                  <a:solidFill>
                    <a:srgbClr val="000000"/>
                  </a:solidFill>
                  <a:latin typeface="Open Sans Extra Bold"/>
                </a:rPr>
                <a:t>Solar and other renewable energy  </a:t>
              </a:r>
            </a:p>
          </p:txBody>
        </p:sp>
        <p:sp>
          <p:nvSpPr>
            <p:cNvPr id="14" name="TextBox 14"/>
            <p:cNvSpPr txBox="1"/>
            <p:nvPr/>
          </p:nvSpPr>
          <p:spPr>
            <a:xfrm>
              <a:off x="5319117" y="7434008"/>
              <a:ext cx="2138164" cy="418253"/>
            </a:xfrm>
            <a:prstGeom prst="rect">
              <a:avLst/>
            </a:prstGeom>
          </p:spPr>
          <p:txBody>
            <a:bodyPr lIns="0" tIns="0" rIns="0" bIns="0" rtlCol="0" anchor="t">
              <a:spAutoFit/>
            </a:bodyPr>
            <a:lstStyle/>
            <a:p>
              <a:pPr algn="r">
                <a:lnSpc>
                  <a:spcPts val="2659"/>
                </a:lnSpc>
              </a:pPr>
              <a:r>
                <a:rPr lang="en-US" sz="1899">
                  <a:solidFill>
                    <a:srgbClr val="000000"/>
                  </a:solidFill>
                  <a:latin typeface="Open Sans Extra Bold"/>
                </a:rPr>
                <a:t>Engineering  </a:t>
              </a:r>
            </a:p>
          </p:txBody>
        </p:sp>
        <p:grpSp>
          <p:nvGrpSpPr>
            <p:cNvPr id="15" name="Group 15"/>
            <p:cNvGrpSpPr>
              <a:grpSpLocks noChangeAspect="1"/>
            </p:cNvGrpSpPr>
            <p:nvPr/>
          </p:nvGrpSpPr>
          <p:grpSpPr>
            <a:xfrm>
              <a:off x="7618148" y="0"/>
              <a:ext cx="5826692" cy="8328462"/>
              <a:chOff x="0" y="0"/>
              <a:chExt cx="5826692" cy="8328462"/>
            </a:xfrm>
          </p:grpSpPr>
          <p:sp>
            <p:nvSpPr>
              <p:cNvPr id="16" name="Freeform 16"/>
              <p:cNvSpPr/>
              <p:nvPr/>
            </p:nvSpPr>
            <p:spPr>
              <a:xfrm>
                <a:off x="0" y="0"/>
                <a:ext cx="5826692" cy="1332554"/>
              </a:xfrm>
              <a:custGeom>
                <a:avLst/>
                <a:gdLst/>
                <a:ahLst/>
                <a:cxnLst/>
                <a:rect l="l" t="t" r="r" b="b"/>
                <a:pathLst>
                  <a:path w="5826692" h="1332554">
                    <a:moveTo>
                      <a:pt x="0" y="0"/>
                    </a:moveTo>
                    <a:lnTo>
                      <a:pt x="5720087" y="0"/>
                    </a:lnTo>
                    <a:cubicBezTo>
                      <a:pt x="5748360" y="0"/>
                      <a:pt x="5775476" y="11231"/>
                      <a:pt x="5795468" y="31224"/>
                    </a:cubicBezTo>
                    <a:cubicBezTo>
                      <a:pt x="5815460" y="51216"/>
                      <a:pt x="5826692" y="78331"/>
                      <a:pt x="5826692" y="106604"/>
                    </a:cubicBezTo>
                    <a:lnTo>
                      <a:pt x="5826692" y="1225950"/>
                    </a:lnTo>
                    <a:cubicBezTo>
                      <a:pt x="5826692" y="1254223"/>
                      <a:pt x="5815460" y="1281338"/>
                      <a:pt x="5795468" y="1301330"/>
                    </a:cubicBezTo>
                    <a:cubicBezTo>
                      <a:pt x="5775476" y="1321322"/>
                      <a:pt x="5748360" y="1332554"/>
                      <a:pt x="5720087" y="1332554"/>
                    </a:cubicBezTo>
                    <a:lnTo>
                      <a:pt x="0" y="1332554"/>
                    </a:lnTo>
                    <a:close/>
                  </a:path>
                </a:pathLst>
              </a:custGeom>
              <a:solidFill>
                <a:srgbClr val="344E41"/>
              </a:solidFill>
            </p:spPr>
            <p:txBody>
              <a:bodyPr/>
              <a:lstStyle/>
              <a:p>
                <a:endParaRPr lang="en-US"/>
              </a:p>
            </p:txBody>
          </p:sp>
          <p:sp>
            <p:nvSpPr>
              <p:cNvPr id="17" name="Freeform 17"/>
              <p:cNvSpPr/>
              <p:nvPr/>
            </p:nvSpPr>
            <p:spPr>
              <a:xfrm>
                <a:off x="0" y="1748977"/>
                <a:ext cx="2174440" cy="1332554"/>
              </a:xfrm>
              <a:custGeom>
                <a:avLst/>
                <a:gdLst/>
                <a:ahLst/>
                <a:cxnLst/>
                <a:rect l="l" t="t" r="r" b="b"/>
                <a:pathLst>
                  <a:path w="2174440" h="1332554">
                    <a:moveTo>
                      <a:pt x="0" y="0"/>
                    </a:moveTo>
                    <a:lnTo>
                      <a:pt x="2067835" y="0"/>
                    </a:lnTo>
                    <a:cubicBezTo>
                      <a:pt x="2096109" y="0"/>
                      <a:pt x="2123224" y="11231"/>
                      <a:pt x="2143216" y="31224"/>
                    </a:cubicBezTo>
                    <a:cubicBezTo>
                      <a:pt x="2163208" y="51216"/>
                      <a:pt x="2174440" y="78331"/>
                      <a:pt x="2174440" y="106604"/>
                    </a:cubicBezTo>
                    <a:lnTo>
                      <a:pt x="2174440" y="1225950"/>
                    </a:lnTo>
                    <a:cubicBezTo>
                      <a:pt x="2174440" y="1254223"/>
                      <a:pt x="2163208" y="1281338"/>
                      <a:pt x="2143216" y="1301330"/>
                    </a:cubicBezTo>
                    <a:cubicBezTo>
                      <a:pt x="2123224" y="1321323"/>
                      <a:pt x="2096109" y="1332554"/>
                      <a:pt x="2067835" y="1332554"/>
                    </a:cubicBezTo>
                    <a:lnTo>
                      <a:pt x="0" y="1332554"/>
                    </a:lnTo>
                    <a:close/>
                  </a:path>
                </a:pathLst>
              </a:custGeom>
              <a:solidFill>
                <a:srgbClr val="344E41"/>
              </a:solidFill>
            </p:spPr>
            <p:txBody>
              <a:bodyPr/>
              <a:lstStyle/>
              <a:p>
                <a:endParaRPr lang="en-US"/>
              </a:p>
            </p:txBody>
          </p:sp>
          <p:sp>
            <p:nvSpPr>
              <p:cNvPr id="18" name="Freeform 18"/>
              <p:cNvSpPr/>
              <p:nvPr/>
            </p:nvSpPr>
            <p:spPr>
              <a:xfrm>
                <a:off x="0" y="3497954"/>
                <a:ext cx="2120759" cy="1332554"/>
              </a:xfrm>
              <a:custGeom>
                <a:avLst/>
                <a:gdLst/>
                <a:ahLst/>
                <a:cxnLst/>
                <a:rect l="l" t="t" r="r" b="b"/>
                <a:pathLst>
                  <a:path w="2120759" h="1332554">
                    <a:moveTo>
                      <a:pt x="0" y="0"/>
                    </a:moveTo>
                    <a:lnTo>
                      <a:pt x="2014155" y="0"/>
                    </a:lnTo>
                    <a:cubicBezTo>
                      <a:pt x="2042428" y="0"/>
                      <a:pt x="2069543" y="11231"/>
                      <a:pt x="2089536" y="31224"/>
                    </a:cubicBezTo>
                    <a:cubicBezTo>
                      <a:pt x="2109528" y="51216"/>
                      <a:pt x="2120759" y="78331"/>
                      <a:pt x="2120759" y="106604"/>
                    </a:cubicBezTo>
                    <a:lnTo>
                      <a:pt x="2120759" y="1225950"/>
                    </a:lnTo>
                    <a:cubicBezTo>
                      <a:pt x="2120759" y="1284826"/>
                      <a:pt x="2073031" y="1332554"/>
                      <a:pt x="2014155" y="1332554"/>
                    </a:cubicBezTo>
                    <a:lnTo>
                      <a:pt x="0" y="1332554"/>
                    </a:lnTo>
                    <a:close/>
                  </a:path>
                </a:pathLst>
              </a:custGeom>
              <a:solidFill>
                <a:srgbClr val="344E41"/>
              </a:solidFill>
            </p:spPr>
            <p:txBody>
              <a:bodyPr/>
              <a:lstStyle/>
              <a:p>
                <a:endParaRPr lang="en-US"/>
              </a:p>
            </p:txBody>
          </p:sp>
          <p:sp>
            <p:nvSpPr>
              <p:cNvPr id="19" name="Freeform 19"/>
              <p:cNvSpPr/>
              <p:nvPr/>
            </p:nvSpPr>
            <p:spPr>
              <a:xfrm>
                <a:off x="0" y="5246931"/>
                <a:ext cx="2046203" cy="1332554"/>
              </a:xfrm>
              <a:custGeom>
                <a:avLst/>
                <a:gdLst/>
                <a:ahLst/>
                <a:cxnLst/>
                <a:rect l="l" t="t" r="r" b="b"/>
                <a:pathLst>
                  <a:path w="2046203" h="1332554">
                    <a:moveTo>
                      <a:pt x="0" y="0"/>
                    </a:moveTo>
                    <a:lnTo>
                      <a:pt x="1939599" y="0"/>
                    </a:lnTo>
                    <a:cubicBezTo>
                      <a:pt x="1998475" y="0"/>
                      <a:pt x="2046203" y="47729"/>
                      <a:pt x="2046203" y="106605"/>
                    </a:cubicBezTo>
                    <a:lnTo>
                      <a:pt x="2046203" y="1225950"/>
                    </a:lnTo>
                    <a:cubicBezTo>
                      <a:pt x="2046203" y="1284826"/>
                      <a:pt x="1998475" y="1332554"/>
                      <a:pt x="1939599" y="1332554"/>
                    </a:cubicBezTo>
                    <a:lnTo>
                      <a:pt x="0" y="1332554"/>
                    </a:lnTo>
                    <a:close/>
                  </a:path>
                </a:pathLst>
              </a:custGeom>
              <a:solidFill>
                <a:srgbClr val="344E41"/>
              </a:solidFill>
            </p:spPr>
            <p:txBody>
              <a:bodyPr/>
              <a:lstStyle/>
              <a:p>
                <a:endParaRPr lang="en-US"/>
              </a:p>
            </p:txBody>
          </p:sp>
          <p:sp>
            <p:nvSpPr>
              <p:cNvPr id="20" name="Freeform 20"/>
              <p:cNvSpPr/>
              <p:nvPr/>
            </p:nvSpPr>
            <p:spPr>
              <a:xfrm>
                <a:off x="0" y="6995908"/>
                <a:ext cx="1872239" cy="1332554"/>
              </a:xfrm>
              <a:custGeom>
                <a:avLst/>
                <a:gdLst/>
                <a:ahLst/>
                <a:cxnLst/>
                <a:rect l="l" t="t" r="r" b="b"/>
                <a:pathLst>
                  <a:path w="1872239" h="1332554">
                    <a:moveTo>
                      <a:pt x="0" y="0"/>
                    </a:moveTo>
                    <a:lnTo>
                      <a:pt x="1765635" y="0"/>
                    </a:lnTo>
                    <a:cubicBezTo>
                      <a:pt x="1793908" y="0"/>
                      <a:pt x="1821023" y="11231"/>
                      <a:pt x="1841016" y="31224"/>
                    </a:cubicBezTo>
                    <a:cubicBezTo>
                      <a:pt x="1861008" y="51216"/>
                      <a:pt x="1872239" y="78331"/>
                      <a:pt x="1872239" y="106604"/>
                    </a:cubicBezTo>
                    <a:lnTo>
                      <a:pt x="1872239" y="1225950"/>
                    </a:lnTo>
                    <a:cubicBezTo>
                      <a:pt x="1872239" y="1254223"/>
                      <a:pt x="1861008" y="1281338"/>
                      <a:pt x="1841016" y="1301331"/>
                    </a:cubicBezTo>
                    <a:cubicBezTo>
                      <a:pt x="1821023" y="1321323"/>
                      <a:pt x="1793908" y="1332554"/>
                      <a:pt x="1765635" y="1332554"/>
                    </a:cubicBezTo>
                    <a:lnTo>
                      <a:pt x="0" y="1332554"/>
                    </a:lnTo>
                    <a:close/>
                  </a:path>
                </a:pathLst>
              </a:custGeom>
              <a:solidFill>
                <a:srgbClr val="344E41"/>
              </a:solidFill>
            </p:spPr>
            <p:txBody>
              <a:bodyPr/>
              <a:lstStyle/>
              <a:p>
                <a:endParaRPr lang="en-US"/>
              </a:p>
            </p:txBody>
          </p:sp>
        </p:grpSp>
      </p:grpSp>
      <p:sp>
        <p:nvSpPr>
          <p:cNvPr id="21" name="TextBox 21"/>
          <p:cNvSpPr txBox="1"/>
          <p:nvPr/>
        </p:nvSpPr>
        <p:spPr>
          <a:xfrm>
            <a:off x="10732641" y="2978308"/>
            <a:ext cx="1306959" cy="406458"/>
          </a:xfrm>
          <a:prstGeom prst="rect">
            <a:avLst/>
          </a:prstGeom>
        </p:spPr>
        <p:txBody>
          <a:bodyPr wrap="square" lIns="0" tIns="0" rIns="0" bIns="0" rtlCol="0" anchor="t">
            <a:spAutoFit/>
          </a:bodyPr>
          <a:lstStyle/>
          <a:p>
            <a:pPr algn="ctr">
              <a:lnSpc>
                <a:spcPts val="3360"/>
              </a:lnSpc>
            </a:pPr>
            <a:r>
              <a:rPr lang="en-US" sz="2400" dirty="0">
                <a:solidFill>
                  <a:srgbClr val="000000"/>
                </a:solidFill>
                <a:latin typeface="Canva Sans Bold"/>
              </a:rPr>
              <a:t>5855 Cr</a:t>
            </a:r>
          </a:p>
        </p:txBody>
      </p:sp>
      <p:sp>
        <p:nvSpPr>
          <p:cNvPr id="22" name="TextBox 22"/>
          <p:cNvSpPr txBox="1"/>
          <p:nvPr/>
        </p:nvSpPr>
        <p:spPr>
          <a:xfrm>
            <a:off x="8052346" y="4162354"/>
            <a:ext cx="1091654" cy="396239"/>
          </a:xfrm>
          <a:prstGeom prst="rect">
            <a:avLst/>
          </a:prstGeom>
        </p:spPr>
        <p:txBody>
          <a:bodyPr lIns="0" tIns="0" rIns="0" bIns="0" rtlCol="0" anchor="t">
            <a:spAutoFit/>
          </a:bodyPr>
          <a:lstStyle/>
          <a:p>
            <a:pPr algn="ctr">
              <a:lnSpc>
                <a:spcPts val="3360"/>
              </a:lnSpc>
            </a:pPr>
            <a:r>
              <a:rPr lang="en-US" sz="2400">
                <a:solidFill>
                  <a:srgbClr val="000000"/>
                </a:solidFill>
                <a:latin typeface="Canva Sans Bold"/>
              </a:rPr>
              <a:t>2181 Cr</a:t>
            </a:r>
          </a:p>
        </p:txBody>
      </p:sp>
      <p:sp>
        <p:nvSpPr>
          <p:cNvPr id="23" name="TextBox 23"/>
          <p:cNvSpPr txBox="1"/>
          <p:nvPr/>
        </p:nvSpPr>
        <p:spPr>
          <a:xfrm>
            <a:off x="7994303" y="5439194"/>
            <a:ext cx="1068586" cy="396239"/>
          </a:xfrm>
          <a:prstGeom prst="rect">
            <a:avLst/>
          </a:prstGeom>
        </p:spPr>
        <p:txBody>
          <a:bodyPr lIns="0" tIns="0" rIns="0" bIns="0" rtlCol="0" anchor="t">
            <a:spAutoFit/>
          </a:bodyPr>
          <a:lstStyle/>
          <a:p>
            <a:pPr algn="ctr">
              <a:lnSpc>
                <a:spcPts val="3360"/>
              </a:lnSpc>
            </a:pPr>
            <a:r>
              <a:rPr lang="en-US" sz="2400">
                <a:solidFill>
                  <a:srgbClr val="000000"/>
                </a:solidFill>
                <a:latin typeface="Canva Sans Bold"/>
              </a:rPr>
              <a:t>2127 Cr</a:t>
            </a:r>
          </a:p>
        </p:txBody>
      </p:sp>
      <p:sp>
        <p:nvSpPr>
          <p:cNvPr id="24" name="TextBox 24"/>
          <p:cNvSpPr txBox="1"/>
          <p:nvPr/>
        </p:nvSpPr>
        <p:spPr>
          <a:xfrm>
            <a:off x="7913191" y="6755044"/>
            <a:ext cx="1149697" cy="396239"/>
          </a:xfrm>
          <a:prstGeom prst="rect">
            <a:avLst/>
          </a:prstGeom>
        </p:spPr>
        <p:txBody>
          <a:bodyPr lIns="0" tIns="0" rIns="0" bIns="0" rtlCol="0" anchor="t">
            <a:spAutoFit/>
          </a:bodyPr>
          <a:lstStyle/>
          <a:p>
            <a:pPr algn="ctr">
              <a:lnSpc>
                <a:spcPts val="3360"/>
              </a:lnSpc>
            </a:pPr>
            <a:r>
              <a:rPr lang="en-US" sz="2400">
                <a:solidFill>
                  <a:srgbClr val="000000"/>
                </a:solidFill>
                <a:latin typeface="Canva Sans Bold"/>
              </a:rPr>
              <a:t>2052 Cr</a:t>
            </a:r>
          </a:p>
        </p:txBody>
      </p:sp>
      <p:sp>
        <p:nvSpPr>
          <p:cNvPr id="25" name="TextBox 25"/>
          <p:cNvSpPr txBox="1"/>
          <p:nvPr/>
        </p:nvSpPr>
        <p:spPr>
          <a:xfrm>
            <a:off x="7730716" y="8070894"/>
            <a:ext cx="1069925" cy="396239"/>
          </a:xfrm>
          <a:prstGeom prst="rect">
            <a:avLst/>
          </a:prstGeom>
        </p:spPr>
        <p:txBody>
          <a:bodyPr lIns="0" tIns="0" rIns="0" bIns="0" rtlCol="0" anchor="t">
            <a:spAutoFit/>
          </a:bodyPr>
          <a:lstStyle/>
          <a:p>
            <a:pPr algn="ctr">
              <a:lnSpc>
                <a:spcPts val="3360"/>
              </a:lnSpc>
            </a:pPr>
            <a:r>
              <a:rPr lang="en-US" sz="2400">
                <a:solidFill>
                  <a:srgbClr val="000000"/>
                </a:solidFill>
                <a:latin typeface="Canva Sans Bold"/>
              </a:rPr>
              <a:t>1877 Cr</a:t>
            </a:r>
          </a:p>
        </p:txBody>
      </p:sp>
      <p:sp>
        <p:nvSpPr>
          <p:cNvPr id="26" name="TextBox 26"/>
          <p:cNvSpPr txBox="1"/>
          <p:nvPr/>
        </p:nvSpPr>
        <p:spPr>
          <a:xfrm>
            <a:off x="12248633" y="2966269"/>
            <a:ext cx="5010667" cy="4374350"/>
          </a:xfrm>
          <a:prstGeom prst="rect">
            <a:avLst/>
          </a:prstGeom>
        </p:spPr>
        <p:txBody>
          <a:bodyPr lIns="0" tIns="0" rIns="0" bIns="0" rtlCol="0" anchor="t">
            <a:spAutoFit/>
          </a:bodyPr>
          <a:lstStyle/>
          <a:p>
            <a:pPr marL="384627" lvl="1" indent="-192313" algn="just">
              <a:lnSpc>
                <a:spcPts val="2494"/>
              </a:lnSpc>
              <a:buFont typeface="Arial"/>
              <a:buChar char="•"/>
            </a:pPr>
            <a:r>
              <a:rPr lang="en-US" sz="1781">
                <a:solidFill>
                  <a:srgbClr val="000000"/>
                </a:solidFill>
                <a:latin typeface="Canva Sans"/>
              </a:rPr>
              <a:t>Plastic and Rubber: Thriving due to high demand.</a:t>
            </a:r>
          </a:p>
          <a:p>
            <a:pPr marL="384627" lvl="1" indent="-192313" algn="just">
              <a:lnSpc>
                <a:spcPts val="2494"/>
              </a:lnSpc>
              <a:buFont typeface="Arial"/>
              <a:buChar char="•"/>
            </a:pPr>
            <a:r>
              <a:rPr lang="en-US" sz="1781">
                <a:solidFill>
                  <a:srgbClr val="000000"/>
                </a:solidFill>
                <a:latin typeface="Canva Sans"/>
              </a:rPr>
              <a:t>Pharmaceuticals and Chemicals: Steady growth, supporting various industries.</a:t>
            </a:r>
          </a:p>
          <a:p>
            <a:pPr marL="384627" lvl="1" indent="-192313" algn="just">
              <a:lnSpc>
                <a:spcPts val="2494"/>
              </a:lnSpc>
              <a:buFont typeface="Arial"/>
              <a:buChar char="•"/>
            </a:pPr>
            <a:r>
              <a:rPr lang="en-US" sz="1781">
                <a:solidFill>
                  <a:srgbClr val="000000"/>
                </a:solidFill>
                <a:latin typeface="Canva Sans"/>
              </a:rPr>
              <a:t>Real Estate and Industrial Parks: Investment in infrastructure continues, driven by urbanization.</a:t>
            </a:r>
          </a:p>
          <a:p>
            <a:pPr marL="384627" lvl="1" indent="-192313" algn="just">
              <a:lnSpc>
                <a:spcPts val="2494"/>
              </a:lnSpc>
              <a:buFont typeface="Arial"/>
              <a:buChar char="•"/>
            </a:pPr>
            <a:r>
              <a:rPr lang="en-US" sz="1781">
                <a:solidFill>
                  <a:srgbClr val="000000"/>
                </a:solidFill>
                <a:latin typeface="Canva Sans"/>
              </a:rPr>
              <a:t>Solar and Renewable Energy: Commitment to sustainable power generation.</a:t>
            </a:r>
          </a:p>
          <a:p>
            <a:pPr marL="384627" lvl="1" indent="-192313" algn="just">
              <a:lnSpc>
                <a:spcPts val="2494"/>
              </a:lnSpc>
              <a:buFont typeface="Arial"/>
              <a:buChar char="•"/>
            </a:pPr>
            <a:r>
              <a:rPr lang="en-US" sz="1781">
                <a:solidFill>
                  <a:srgbClr val="000000"/>
                </a:solidFill>
                <a:latin typeface="Canva Sans"/>
              </a:rPr>
              <a:t>Engineering: Growing demand for engineering services, reflecting economic development.</a:t>
            </a:r>
          </a:p>
          <a:p>
            <a:pPr algn="just">
              <a:lnSpc>
                <a:spcPts val="2494"/>
              </a:lnSpc>
              <a:spcBef>
                <a:spcPct val="0"/>
              </a:spcBef>
            </a:pPr>
            <a:endParaRPr lang="en-US" sz="1781">
              <a:solidFill>
                <a:srgbClr val="000000"/>
              </a:solidFill>
              <a:latin typeface="Canva Sans"/>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A9DFD0"/>
        </a:solidFill>
        <a:effectLst/>
      </p:bgPr>
    </p:bg>
    <p:spTree>
      <p:nvGrpSpPr>
        <p:cNvPr id="1" name=""/>
        <p:cNvGrpSpPr/>
        <p:nvPr/>
      </p:nvGrpSpPr>
      <p:grpSpPr>
        <a:xfrm>
          <a:off x="0" y="0"/>
          <a:ext cx="0" cy="0"/>
          <a:chOff x="0" y="0"/>
          <a:chExt cx="0" cy="0"/>
        </a:xfrm>
      </p:grpSpPr>
      <p:sp>
        <p:nvSpPr>
          <p:cNvPr id="2" name="Freeform 2"/>
          <p:cNvSpPr/>
          <p:nvPr/>
        </p:nvSpPr>
        <p:spPr>
          <a:xfrm>
            <a:off x="15381954" y="8467133"/>
            <a:ext cx="5277926" cy="4404669"/>
          </a:xfrm>
          <a:custGeom>
            <a:avLst/>
            <a:gdLst/>
            <a:ahLst/>
            <a:cxnLst/>
            <a:rect l="l" t="t" r="r" b="b"/>
            <a:pathLst>
              <a:path w="5277926" h="4404669">
                <a:moveTo>
                  <a:pt x="0" y="0"/>
                </a:moveTo>
                <a:lnTo>
                  <a:pt x="5277926" y="0"/>
                </a:lnTo>
                <a:lnTo>
                  <a:pt x="5277926" y="4404669"/>
                </a:lnTo>
                <a:lnTo>
                  <a:pt x="0" y="4404669"/>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US"/>
          </a:p>
        </p:txBody>
      </p:sp>
      <p:sp>
        <p:nvSpPr>
          <p:cNvPr id="3" name="Freeform 3"/>
          <p:cNvSpPr/>
          <p:nvPr/>
        </p:nvSpPr>
        <p:spPr>
          <a:xfrm>
            <a:off x="-2330976" y="-2576749"/>
            <a:ext cx="4661953" cy="4748285"/>
          </a:xfrm>
          <a:custGeom>
            <a:avLst/>
            <a:gdLst/>
            <a:ahLst/>
            <a:cxnLst/>
            <a:rect l="l" t="t" r="r" b="b"/>
            <a:pathLst>
              <a:path w="4661953" h="4748285">
                <a:moveTo>
                  <a:pt x="0" y="0"/>
                </a:moveTo>
                <a:lnTo>
                  <a:pt x="4661952" y="0"/>
                </a:lnTo>
                <a:lnTo>
                  <a:pt x="4661952" y="4748285"/>
                </a:lnTo>
                <a:lnTo>
                  <a:pt x="0" y="4748285"/>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US"/>
          </a:p>
        </p:txBody>
      </p:sp>
      <p:sp>
        <p:nvSpPr>
          <p:cNvPr id="4" name="TextBox 4"/>
          <p:cNvSpPr txBox="1"/>
          <p:nvPr/>
        </p:nvSpPr>
        <p:spPr>
          <a:xfrm>
            <a:off x="2894997" y="437280"/>
            <a:ext cx="14029111" cy="1434300"/>
          </a:xfrm>
          <a:prstGeom prst="rect">
            <a:avLst/>
          </a:prstGeom>
        </p:spPr>
        <p:txBody>
          <a:bodyPr lIns="0" tIns="0" rIns="0" bIns="0" rtlCol="0" anchor="t">
            <a:spAutoFit/>
          </a:bodyPr>
          <a:lstStyle/>
          <a:p>
            <a:pPr algn="just">
              <a:lnSpc>
                <a:spcPts val="3894"/>
              </a:lnSpc>
              <a:spcBef>
                <a:spcPct val="0"/>
              </a:spcBef>
            </a:pPr>
            <a:r>
              <a:rPr lang="en-US" sz="2781">
                <a:solidFill>
                  <a:srgbClr val="000000"/>
                </a:solidFill>
                <a:latin typeface="Canva Sans Bold"/>
              </a:rPr>
              <a:t>9. List down the top 3 districts that have attracted the most significant sector investments during FY 2019 to 2022? What factors could have led to the substantial investments in these particular districts?</a:t>
            </a:r>
          </a:p>
        </p:txBody>
      </p:sp>
      <p:grpSp>
        <p:nvGrpSpPr>
          <p:cNvPr id="5" name="Group 5"/>
          <p:cNvGrpSpPr/>
          <p:nvPr/>
        </p:nvGrpSpPr>
        <p:grpSpPr>
          <a:xfrm>
            <a:off x="1028699" y="2755959"/>
            <a:ext cx="10172702" cy="6074418"/>
            <a:chOff x="-1" y="-38100"/>
            <a:chExt cx="13563601" cy="8099224"/>
          </a:xfrm>
        </p:grpSpPr>
        <p:sp>
          <p:nvSpPr>
            <p:cNvPr id="6" name="TextBox 6"/>
            <p:cNvSpPr txBox="1"/>
            <p:nvPr/>
          </p:nvSpPr>
          <p:spPr>
            <a:xfrm>
              <a:off x="10815881" y="6069261"/>
              <a:ext cx="2747719" cy="1140027"/>
            </a:xfrm>
            <a:prstGeom prst="rect">
              <a:avLst/>
            </a:prstGeom>
          </p:spPr>
          <p:txBody>
            <a:bodyPr wrap="square" lIns="0" tIns="0" rIns="0" bIns="0" rtlCol="0" anchor="t">
              <a:spAutoFit/>
            </a:bodyPr>
            <a:lstStyle/>
            <a:p>
              <a:pPr algn="ctr">
                <a:lnSpc>
                  <a:spcPts val="3359"/>
                </a:lnSpc>
              </a:pPr>
              <a:r>
                <a:rPr lang="en-US" sz="2400" dirty="0">
                  <a:solidFill>
                    <a:srgbClr val="000000"/>
                  </a:solidFill>
                  <a:latin typeface="Open Sans Extra Bold"/>
                </a:rPr>
                <a:t>Rangareddy</a:t>
              </a:r>
            </a:p>
            <a:p>
              <a:pPr algn="ctr">
                <a:lnSpc>
                  <a:spcPts val="3359"/>
                </a:lnSpc>
              </a:pPr>
              <a:r>
                <a:rPr lang="en-US" sz="2400" dirty="0">
                  <a:solidFill>
                    <a:srgbClr val="000000"/>
                  </a:solidFill>
                  <a:latin typeface="Open Sans Extra Bold"/>
                </a:rPr>
                <a:t>43K</a:t>
              </a:r>
            </a:p>
          </p:txBody>
        </p:sp>
        <p:sp>
          <p:nvSpPr>
            <p:cNvPr id="7" name="TextBox 7"/>
            <p:cNvSpPr txBox="1"/>
            <p:nvPr/>
          </p:nvSpPr>
          <p:spPr>
            <a:xfrm>
              <a:off x="-1" y="3797449"/>
              <a:ext cx="2703446" cy="1140027"/>
            </a:xfrm>
            <a:prstGeom prst="rect">
              <a:avLst/>
            </a:prstGeom>
          </p:spPr>
          <p:txBody>
            <a:bodyPr wrap="square" lIns="0" tIns="0" rIns="0" bIns="0" rtlCol="0" anchor="t">
              <a:spAutoFit/>
            </a:bodyPr>
            <a:lstStyle/>
            <a:p>
              <a:pPr algn="ctr">
                <a:lnSpc>
                  <a:spcPts val="3359"/>
                </a:lnSpc>
              </a:pPr>
              <a:r>
                <a:rPr lang="en-US" sz="2400" dirty="0">
                  <a:solidFill>
                    <a:srgbClr val="000000"/>
                  </a:solidFill>
                  <a:latin typeface="Open Sans Extra Bold"/>
                </a:rPr>
                <a:t>Sangareddy</a:t>
              </a:r>
            </a:p>
            <a:p>
              <a:pPr algn="ctr">
                <a:lnSpc>
                  <a:spcPts val="3359"/>
                </a:lnSpc>
              </a:pPr>
              <a:r>
                <a:rPr lang="en-US" sz="2400" dirty="0">
                  <a:solidFill>
                    <a:srgbClr val="000000"/>
                  </a:solidFill>
                  <a:latin typeface="Open Sans Extra Bold"/>
                </a:rPr>
                <a:t>12K</a:t>
              </a:r>
            </a:p>
          </p:txBody>
        </p:sp>
        <p:sp>
          <p:nvSpPr>
            <p:cNvPr id="8" name="TextBox 8"/>
            <p:cNvSpPr txBox="1"/>
            <p:nvPr/>
          </p:nvSpPr>
          <p:spPr>
            <a:xfrm>
              <a:off x="822306" y="-38100"/>
              <a:ext cx="4409674" cy="1140027"/>
            </a:xfrm>
            <a:prstGeom prst="rect">
              <a:avLst/>
            </a:prstGeom>
          </p:spPr>
          <p:txBody>
            <a:bodyPr wrap="square" lIns="0" tIns="0" rIns="0" bIns="0" rtlCol="0" anchor="t">
              <a:spAutoFit/>
            </a:bodyPr>
            <a:lstStyle/>
            <a:p>
              <a:pPr algn="ctr">
                <a:lnSpc>
                  <a:spcPts val="3359"/>
                </a:lnSpc>
              </a:pPr>
              <a:r>
                <a:rPr lang="en-US" sz="2400" dirty="0">
                  <a:solidFill>
                    <a:srgbClr val="000000"/>
                  </a:solidFill>
                  <a:latin typeface="Open Sans Extra Bold"/>
                </a:rPr>
                <a:t>Medchal malkajgiri</a:t>
              </a:r>
            </a:p>
            <a:p>
              <a:pPr algn="ctr">
                <a:lnSpc>
                  <a:spcPts val="3359"/>
                </a:lnSpc>
              </a:pPr>
              <a:r>
                <a:rPr lang="en-US" sz="2400" dirty="0">
                  <a:solidFill>
                    <a:srgbClr val="000000"/>
                  </a:solidFill>
                  <a:latin typeface="Open Sans Extra Bold"/>
                </a:rPr>
                <a:t>10K</a:t>
              </a:r>
            </a:p>
          </p:txBody>
        </p:sp>
        <p:grpSp>
          <p:nvGrpSpPr>
            <p:cNvPr id="9" name="Group 9"/>
            <p:cNvGrpSpPr>
              <a:grpSpLocks noChangeAspect="1"/>
            </p:cNvGrpSpPr>
            <p:nvPr/>
          </p:nvGrpSpPr>
          <p:grpSpPr>
            <a:xfrm>
              <a:off x="3324076" y="861507"/>
              <a:ext cx="7199617" cy="7199617"/>
              <a:chOff x="0" y="0"/>
              <a:chExt cx="2540000" cy="2540000"/>
            </a:xfrm>
          </p:grpSpPr>
          <p:sp>
            <p:nvSpPr>
              <p:cNvPr id="10" name="Freeform 10"/>
              <p:cNvSpPr/>
              <p:nvPr/>
            </p:nvSpPr>
            <p:spPr>
              <a:xfrm>
                <a:off x="159033" y="0"/>
                <a:ext cx="2466860" cy="2673330"/>
              </a:xfrm>
              <a:custGeom>
                <a:avLst/>
                <a:gdLst/>
                <a:ahLst/>
                <a:cxnLst/>
                <a:rect l="l" t="t" r="r" b="b"/>
                <a:pathLst>
                  <a:path w="2466860" h="2673330">
                    <a:moveTo>
                      <a:pt x="1110967" y="0"/>
                    </a:moveTo>
                    <a:cubicBezTo>
                      <a:pt x="1730133" y="0"/>
                      <a:pt x="2259056" y="446497"/>
                      <a:pt x="2362958" y="1056883"/>
                    </a:cubicBezTo>
                    <a:cubicBezTo>
                      <a:pt x="2466859" y="1667268"/>
                      <a:pt x="2115452" y="2263618"/>
                      <a:pt x="1531158" y="2468474"/>
                    </a:cubicBezTo>
                    <a:cubicBezTo>
                      <a:pt x="946863" y="2673330"/>
                      <a:pt x="300001" y="2426979"/>
                      <a:pt x="0" y="1885347"/>
                    </a:cubicBezTo>
                    <a:lnTo>
                      <a:pt x="555483" y="1577673"/>
                    </a:lnTo>
                    <a:cubicBezTo>
                      <a:pt x="705484" y="1848489"/>
                      <a:pt x="1028915" y="1971665"/>
                      <a:pt x="1321062" y="1869237"/>
                    </a:cubicBezTo>
                    <a:cubicBezTo>
                      <a:pt x="1613209" y="1766809"/>
                      <a:pt x="1788913" y="1468634"/>
                      <a:pt x="1736962" y="1163441"/>
                    </a:cubicBezTo>
                    <a:cubicBezTo>
                      <a:pt x="1685012" y="858249"/>
                      <a:pt x="1420550" y="635000"/>
                      <a:pt x="1110967" y="635000"/>
                    </a:cubicBezTo>
                    <a:close/>
                  </a:path>
                </a:pathLst>
              </a:custGeom>
              <a:solidFill>
                <a:srgbClr val="3A5A40"/>
              </a:solidFill>
            </p:spPr>
            <p:txBody>
              <a:bodyPr/>
              <a:lstStyle/>
              <a:p>
                <a:endParaRPr lang="en-US"/>
              </a:p>
            </p:txBody>
          </p:sp>
          <p:sp>
            <p:nvSpPr>
              <p:cNvPr id="11" name="Freeform 11"/>
              <p:cNvSpPr/>
              <p:nvPr/>
            </p:nvSpPr>
            <p:spPr>
              <a:xfrm>
                <a:off x="-87650" y="497222"/>
                <a:ext cx="853737" cy="1442881"/>
              </a:xfrm>
              <a:custGeom>
                <a:avLst/>
                <a:gdLst/>
                <a:ahLst/>
                <a:cxnLst/>
                <a:rect l="l" t="t" r="r" b="b"/>
                <a:pathLst>
                  <a:path w="853737" h="1442881">
                    <a:moveTo>
                      <a:pt x="278826" y="1442881"/>
                    </a:moveTo>
                    <a:cubicBezTo>
                      <a:pt x="0" y="993989"/>
                      <a:pt x="28276" y="419350"/>
                      <a:pt x="349824" y="0"/>
                    </a:cubicBezTo>
                    <a:lnTo>
                      <a:pt x="853737" y="386389"/>
                    </a:lnTo>
                    <a:cubicBezTo>
                      <a:pt x="692963" y="596064"/>
                      <a:pt x="678825" y="883384"/>
                      <a:pt x="818238" y="1107830"/>
                    </a:cubicBezTo>
                    <a:close/>
                  </a:path>
                </a:pathLst>
              </a:custGeom>
              <a:solidFill>
                <a:srgbClr val="588157"/>
              </a:solidFill>
            </p:spPr>
            <p:txBody>
              <a:bodyPr/>
              <a:lstStyle/>
              <a:p>
                <a:endParaRPr lang="en-US"/>
              </a:p>
            </p:txBody>
          </p:sp>
          <p:sp>
            <p:nvSpPr>
              <p:cNvPr id="12" name="Freeform 12"/>
              <p:cNvSpPr/>
              <p:nvPr/>
            </p:nvSpPr>
            <p:spPr>
              <a:xfrm>
                <a:off x="224811" y="0"/>
                <a:ext cx="1045126" cy="909279"/>
              </a:xfrm>
              <a:custGeom>
                <a:avLst/>
                <a:gdLst/>
                <a:ahLst/>
                <a:cxnLst/>
                <a:rect l="l" t="t" r="r" b="b"/>
                <a:pathLst>
                  <a:path w="1045126" h="909279">
                    <a:moveTo>
                      <a:pt x="0" y="548558"/>
                    </a:moveTo>
                    <a:cubicBezTo>
                      <a:pt x="237067" y="205107"/>
                      <a:pt x="627738" y="42"/>
                      <a:pt x="1045062" y="0"/>
                    </a:cubicBezTo>
                    <a:lnTo>
                      <a:pt x="1045126" y="635000"/>
                    </a:lnTo>
                    <a:cubicBezTo>
                      <a:pt x="836463" y="635021"/>
                      <a:pt x="641128" y="737553"/>
                      <a:pt x="522594" y="909279"/>
                    </a:cubicBezTo>
                    <a:close/>
                  </a:path>
                </a:pathLst>
              </a:custGeom>
              <a:solidFill>
                <a:srgbClr val="A3B18A"/>
              </a:solidFill>
            </p:spPr>
            <p:txBody>
              <a:bodyPr/>
              <a:lstStyle/>
              <a:p>
                <a:endParaRPr lang="en-US"/>
              </a:p>
            </p:txBody>
          </p:sp>
        </p:grpSp>
      </p:grpSp>
      <p:sp>
        <p:nvSpPr>
          <p:cNvPr id="13" name="TextBox 13"/>
          <p:cNvSpPr txBox="1"/>
          <p:nvPr/>
        </p:nvSpPr>
        <p:spPr>
          <a:xfrm>
            <a:off x="11773447" y="3986041"/>
            <a:ext cx="5150662" cy="3966680"/>
          </a:xfrm>
          <a:prstGeom prst="rect">
            <a:avLst/>
          </a:prstGeom>
        </p:spPr>
        <p:txBody>
          <a:bodyPr lIns="0" tIns="0" rIns="0" bIns="0" rtlCol="0" anchor="t">
            <a:spAutoFit/>
          </a:bodyPr>
          <a:lstStyle/>
          <a:p>
            <a:pPr marL="449395" lvl="1" indent="-224698" algn="just">
              <a:lnSpc>
                <a:spcPts val="2914"/>
              </a:lnSpc>
              <a:buFont typeface="Arial"/>
              <a:buChar char="•"/>
            </a:pPr>
            <a:r>
              <a:rPr lang="en-US" sz="2081" dirty="0">
                <a:solidFill>
                  <a:srgbClr val="000000"/>
                </a:solidFill>
                <a:latin typeface="Canva Sans"/>
              </a:rPr>
              <a:t>In Rangareddy has most investment in come from real estate, industrial parks and IT buildings</a:t>
            </a:r>
          </a:p>
          <a:p>
            <a:pPr marL="449395" lvl="1" indent="-224698" algn="just">
              <a:lnSpc>
                <a:spcPts val="2914"/>
              </a:lnSpc>
              <a:buFont typeface="Arial"/>
              <a:buChar char="•"/>
            </a:pPr>
            <a:r>
              <a:rPr lang="en-US" sz="2081" dirty="0">
                <a:solidFill>
                  <a:srgbClr val="000000"/>
                </a:solidFill>
                <a:latin typeface="Canva Sans"/>
              </a:rPr>
              <a:t>In Sanagreddy plastic and rubber, automobile.</a:t>
            </a:r>
          </a:p>
          <a:p>
            <a:pPr marL="449395" lvl="1" indent="-224698" algn="just">
              <a:lnSpc>
                <a:spcPts val="2914"/>
              </a:lnSpc>
              <a:buFont typeface="Arial"/>
              <a:buChar char="•"/>
            </a:pPr>
            <a:r>
              <a:rPr lang="en-US" sz="2081" dirty="0">
                <a:solidFill>
                  <a:srgbClr val="000000"/>
                </a:solidFill>
                <a:latin typeface="Canva Sans"/>
              </a:rPr>
              <a:t>Medchal_malkajgiri  investment in pharmaceutical, and chemical engineering Sectors. </a:t>
            </a:r>
          </a:p>
          <a:p>
            <a:pPr marL="449395" lvl="1" indent="-224698" algn="just">
              <a:lnSpc>
                <a:spcPts val="2914"/>
              </a:lnSpc>
              <a:buFont typeface="Arial"/>
              <a:buChar char="•"/>
            </a:pPr>
            <a:r>
              <a:rPr lang="en-US" sz="2081" dirty="0">
                <a:solidFill>
                  <a:srgbClr val="000000"/>
                </a:solidFill>
                <a:latin typeface="Canva Sans"/>
              </a:rPr>
              <a:t>These districts have strategic location, robust infrastructure, government support.</a:t>
            </a:r>
          </a:p>
        </p:txBody>
      </p:sp>
      <p:sp>
        <p:nvSpPr>
          <p:cNvPr id="14" name="TextBox 14"/>
          <p:cNvSpPr txBox="1"/>
          <p:nvPr/>
        </p:nvSpPr>
        <p:spPr>
          <a:xfrm>
            <a:off x="3075865" y="8944292"/>
            <a:ext cx="6881068" cy="431799"/>
          </a:xfrm>
          <a:prstGeom prst="rect">
            <a:avLst/>
          </a:prstGeom>
        </p:spPr>
        <p:txBody>
          <a:bodyPr lIns="0" tIns="0" rIns="0" bIns="0" rtlCol="0" anchor="t">
            <a:spAutoFit/>
          </a:bodyPr>
          <a:lstStyle/>
          <a:p>
            <a:pPr algn="ctr">
              <a:lnSpc>
                <a:spcPts val="3500"/>
              </a:lnSpc>
            </a:pPr>
            <a:r>
              <a:rPr lang="en-US" sz="2500">
                <a:solidFill>
                  <a:srgbClr val="000000"/>
                </a:solidFill>
                <a:latin typeface="Canva Sans Bold"/>
              </a:rPr>
              <a:t>Top 3 Districts most significant investments </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A9DFD0"/>
        </a:solidFill>
        <a:effectLst/>
      </p:bgPr>
    </p:bg>
    <p:spTree>
      <p:nvGrpSpPr>
        <p:cNvPr id="1" name=""/>
        <p:cNvGrpSpPr/>
        <p:nvPr/>
      </p:nvGrpSpPr>
      <p:grpSpPr>
        <a:xfrm>
          <a:off x="0" y="0"/>
          <a:ext cx="0" cy="0"/>
          <a:chOff x="0" y="0"/>
          <a:chExt cx="0" cy="0"/>
        </a:xfrm>
      </p:grpSpPr>
      <p:sp>
        <p:nvSpPr>
          <p:cNvPr id="2" name="Freeform 2"/>
          <p:cNvSpPr/>
          <p:nvPr/>
        </p:nvSpPr>
        <p:spPr>
          <a:xfrm>
            <a:off x="15381954" y="8467133"/>
            <a:ext cx="5277926" cy="4404669"/>
          </a:xfrm>
          <a:custGeom>
            <a:avLst/>
            <a:gdLst/>
            <a:ahLst/>
            <a:cxnLst/>
            <a:rect l="l" t="t" r="r" b="b"/>
            <a:pathLst>
              <a:path w="5277926" h="4404669">
                <a:moveTo>
                  <a:pt x="0" y="0"/>
                </a:moveTo>
                <a:lnTo>
                  <a:pt x="5277926" y="0"/>
                </a:lnTo>
                <a:lnTo>
                  <a:pt x="5277926" y="4404669"/>
                </a:lnTo>
                <a:lnTo>
                  <a:pt x="0" y="4404669"/>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US"/>
          </a:p>
        </p:txBody>
      </p:sp>
      <p:sp>
        <p:nvSpPr>
          <p:cNvPr id="3" name="Freeform 3"/>
          <p:cNvSpPr/>
          <p:nvPr/>
        </p:nvSpPr>
        <p:spPr>
          <a:xfrm>
            <a:off x="-2330976" y="-2576749"/>
            <a:ext cx="4661953" cy="4748285"/>
          </a:xfrm>
          <a:custGeom>
            <a:avLst/>
            <a:gdLst/>
            <a:ahLst/>
            <a:cxnLst/>
            <a:rect l="l" t="t" r="r" b="b"/>
            <a:pathLst>
              <a:path w="4661953" h="4748285">
                <a:moveTo>
                  <a:pt x="0" y="0"/>
                </a:moveTo>
                <a:lnTo>
                  <a:pt x="4661952" y="0"/>
                </a:lnTo>
                <a:lnTo>
                  <a:pt x="4661952" y="4748285"/>
                </a:lnTo>
                <a:lnTo>
                  <a:pt x="0" y="4748285"/>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US"/>
          </a:p>
        </p:txBody>
      </p:sp>
      <p:sp>
        <p:nvSpPr>
          <p:cNvPr id="4" name="Freeform 4"/>
          <p:cNvSpPr/>
          <p:nvPr/>
        </p:nvSpPr>
        <p:spPr>
          <a:xfrm>
            <a:off x="538070" y="2875207"/>
            <a:ext cx="10925402" cy="5591926"/>
          </a:xfrm>
          <a:custGeom>
            <a:avLst/>
            <a:gdLst/>
            <a:ahLst/>
            <a:cxnLst/>
            <a:rect l="l" t="t" r="r" b="b"/>
            <a:pathLst>
              <a:path w="10925402" h="5591926">
                <a:moveTo>
                  <a:pt x="0" y="0"/>
                </a:moveTo>
                <a:lnTo>
                  <a:pt x="10925402" y="0"/>
                </a:lnTo>
                <a:lnTo>
                  <a:pt x="10925402" y="5591926"/>
                </a:lnTo>
                <a:lnTo>
                  <a:pt x="0" y="5591926"/>
                </a:lnTo>
                <a:lnTo>
                  <a:pt x="0" y="0"/>
                </a:lnTo>
                <a:close/>
              </a:path>
            </a:pathLst>
          </a:custGeom>
          <a:blipFill>
            <a:blip r:embed="rId6"/>
            <a:stretch>
              <a:fillRect/>
            </a:stretch>
          </a:blipFill>
        </p:spPr>
        <p:txBody>
          <a:bodyPr/>
          <a:lstStyle/>
          <a:p>
            <a:endParaRPr lang="en-US"/>
          </a:p>
        </p:txBody>
      </p:sp>
      <p:sp>
        <p:nvSpPr>
          <p:cNvPr id="5" name="TextBox 5"/>
          <p:cNvSpPr txBox="1"/>
          <p:nvPr/>
        </p:nvSpPr>
        <p:spPr>
          <a:xfrm>
            <a:off x="2654465" y="682159"/>
            <a:ext cx="13994419" cy="948525"/>
          </a:xfrm>
          <a:prstGeom prst="rect">
            <a:avLst/>
          </a:prstGeom>
        </p:spPr>
        <p:txBody>
          <a:bodyPr lIns="0" tIns="0" rIns="0" bIns="0" rtlCol="0" anchor="t">
            <a:spAutoFit/>
          </a:bodyPr>
          <a:lstStyle/>
          <a:p>
            <a:pPr algn="just">
              <a:lnSpc>
                <a:spcPts val="3894"/>
              </a:lnSpc>
              <a:spcBef>
                <a:spcPct val="0"/>
              </a:spcBef>
            </a:pPr>
            <a:r>
              <a:rPr lang="en-US" sz="2781">
                <a:solidFill>
                  <a:srgbClr val="000000"/>
                </a:solidFill>
                <a:latin typeface="Canva Sans Bold"/>
              </a:rPr>
              <a:t>10. Is there any relationship between district investments, vehicles sales and stamps revenue within the same district between FY 2021 and 2022?</a:t>
            </a:r>
          </a:p>
        </p:txBody>
      </p:sp>
      <p:sp>
        <p:nvSpPr>
          <p:cNvPr id="6" name="TextBox 6"/>
          <p:cNvSpPr txBox="1"/>
          <p:nvPr/>
        </p:nvSpPr>
        <p:spPr>
          <a:xfrm>
            <a:off x="11879809" y="3348658"/>
            <a:ext cx="5724905" cy="4587875"/>
          </a:xfrm>
          <a:prstGeom prst="rect">
            <a:avLst/>
          </a:prstGeom>
        </p:spPr>
        <p:txBody>
          <a:bodyPr lIns="0" tIns="0" rIns="0" bIns="0" rtlCol="0" anchor="t">
            <a:spAutoFit/>
          </a:bodyPr>
          <a:lstStyle/>
          <a:p>
            <a:pPr algn="just">
              <a:lnSpc>
                <a:spcPts val="2800"/>
              </a:lnSpc>
            </a:pPr>
            <a:r>
              <a:rPr lang="en-US" sz="2000" dirty="0">
                <a:solidFill>
                  <a:srgbClr val="000000"/>
                </a:solidFill>
                <a:latin typeface="Raleway"/>
              </a:rPr>
              <a:t>District Investments, Vehicle Sales, and E-Stamp Revenue: Analysis reveals that relationships among these factors in between FY 2021 and 2022.</a:t>
            </a:r>
          </a:p>
          <a:p>
            <a:pPr marL="431802" lvl="1" indent="-215901" algn="just">
              <a:lnSpc>
                <a:spcPts val="2800"/>
              </a:lnSpc>
              <a:buFont typeface="Arial"/>
              <a:buChar char="•"/>
            </a:pPr>
            <a:r>
              <a:rPr lang="en-US" sz="2000" dirty="0">
                <a:solidFill>
                  <a:srgbClr val="000000"/>
                </a:solidFill>
                <a:latin typeface="Raleway"/>
              </a:rPr>
              <a:t> A positive correlation exists, indicating that districts with higher vehicle sales tend to have more revenue from e-stamp collections and investments</a:t>
            </a:r>
          </a:p>
          <a:p>
            <a:pPr marL="431802" lvl="1" indent="-215901" algn="just">
              <a:lnSpc>
                <a:spcPts val="2800"/>
              </a:lnSpc>
              <a:spcBef>
                <a:spcPct val="0"/>
              </a:spcBef>
              <a:buFont typeface="Arial"/>
              <a:buChar char="•"/>
            </a:pPr>
            <a:r>
              <a:rPr lang="en-US" sz="2000" dirty="0">
                <a:solidFill>
                  <a:srgbClr val="000000"/>
                </a:solidFill>
                <a:latin typeface="Raleway"/>
              </a:rPr>
              <a:t>Top-Performing Districts: Rangareddy, Medchal Malkajgiri, and Sangareddy emerge as leading districts in terms of revenue, Hyderabad has less in  investments</a:t>
            </a:r>
          </a:p>
          <a:p>
            <a:pPr algn="just">
              <a:lnSpc>
                <a:spcPts val="2800"/>
              </a:lnSpc>
              <a:spcBef>
                <a:spcPct val="0"/>
              </a:spcBef>
            </a:pPr>
            <a:endParaRPr lang="en-US" sz="2000" dirty="0">
              <a:solidFill>
                <a:srgbClr val="000000"/>
              </a:solidFill>
              <a:latin typeface="Raleway"/>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A9DFD0"/>
        </a:solidFill>
        <a:effectLst/>
      </p:bgPr>
    </p:bg>
    <p:spTree>
      <p:nvGrpSpPr>
        <p:cNvPr id="1" name=""/>
        <p:cNvGrpSpPr/>
        <p:nvPr/>
      </p:nvGrpSpPr>
      <p:grpSpPr>
        <a:xfrm>
          <a:off x="0" y="0"/>
          <a:ext cx="0" cy="0"/>
          <a:chOff x="0" y="0"/>
          <a:chExt cx="0" cy="0"/>
        </a:xfrm>
      </p:grpSpPr>
      <p:sp>
        <p:nvSpPr>
          <p:cNvPr id="2" name="Freeform 2"/>
          <p:cNvSpPr/>
          <p:nvPr/>
        </p:nvSpPr>
        <p:spPr>
          <a:xfrm>
            <a:off x="15381954" y="8467133"/>
            <a:ext cx="5277926" cy="4404669"/>
          </a:xfrm>
          <a:custGeom>
            <a:avLst/>
            <a:gdLst/>
            <a:ahLst/>
            <a:cxnLst/>
            <a:rect l="l" t="t" r="r" b="b"/>
            <a:pathLst>
              <a:path w="5277926" h="4404669">
                <a:moveTo>
                  <a:pt x="0" y="0"/>
                </a:moveTo>
                <a:lnTo>
                  <a:pt x="5277926" y="0"/>
                </a:lnTo>
                <a:lnTo>
                  <a:pt x="5277926" y="4404669"/>
                </a:lnTo>
                <a:lnTo>
                  <a:pt x="0" y="4404669"/>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US"/>
          </a:p>
        </p:txBody>
      </p:sp>
      <p:sp>
        <p:nvSpPr>
          <p:cNvPr id="3" name="Freeform 3"/>
          <p:cNvSpPr/>
          <p:nvPr/>
        </p:nvSpPr>
        <p:spPr>
          <a:xfrm>
            <a:off x="-2330976" y="-2576749"/>
            <a:ext cx="4661953" cy="4748285"/>
          </a:xfrm>
          <a:custGeom>
            <a:avLst/>
            <a:gdLst/>
            <a:ahLst/>
            <a:cxnLst/>
            <a:rect l="l" t="t" r="r" b="b"/>
            <a:pathLst>
              <a:path w="4661953" h="4748285">
                <a:moveTo>
                  <a:pt x="0" y="0"/>
                </a:moveTo>
                <a:lnTo>
                  <a:pt x="4661952" y="0"/>
                </a:lnTo>
                <a:lnTo>
                  <a:pt x="4661952" y="4748285"/>
                </a:lnTo>
                <a:lnTo>
                  <a:pt x="0" y="4748285"/>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US"/>
          </a:p>
        </p:txBody>
      </p:sp>
      <p:sp>
        <p:nvSpPr>
          <p:cNvPr id="4" name="Freeform 4"/>
          <p:cNvSpPr/>
          <p:nvPr/>
        </p:nvSpPr>
        <p:spPr>
          <a:xfrm>
            <a:off x="2091374" y="2634161"/>
            <a:ext cx="9210094" cy="5512310"/>
          </a:xfrm>
          <a:custGeom>
            <a:avLst/>
            <a:gdLst/>
            <a:ahLst/>
            <a:cxnLst/>
            <a:rect l="l" t="t" r="r" b="b"/>
            <a:pathLst>
              <a:path w="9210094" h="5512310">
                <a:moveTo>
                  <a:pt x="0" y="0"/>
                </a:moveTo>
                <a:lnTo>
                  <a:pt x="9210095" y="0"/>
                </a:lnTo>
                <a:lnTo>
                  <a:pt x="9210095" y="5512310"/>
                </a:lnTo>
                <a:lnTo>
                  <a:pt x="0" y="5512310"/>
                </a:lnTo>
                <a:lnTo>
                  <a:pt x="0" y="0"/>
                </a:lnTo>
                <a:close/>
              </a:path>
            </a:pathLst>
          </a:custGeom>
          <a:blipFill>
            <a:blip r:embed="rId6"/>
            <a:stretch>
              <a:fillRect/>
            </a:stretch>
          </a:blipFill>
        </p:spPr>
        <p:txBody>
          <a:bodyPr/>
          <a:lstStyle/>
          <a:p>
            <a:endParaRPr lang="en-US"/>
          </a:p>
        </p:txBody>
      </p:sp>
      <p:sp>
        <p:nvSpPr>
          <p:cNvPr id="5" name="TextBox 5"/>
          <p:cNvSpPr txBox="1"/>
          <p:nvPr/>
        </p:nvSpPr>
        <p:spPr>
          <a:xfrm>
            <a:off x="2774151" y="776962"/>
            <a:ext cx="13994419" cy="948525"/>
          </a:xfrm>
          <a:prstGeom prst="rect">
            <a:avLst/>
          </a:prstGeom>
        </p:spPr>
        <p:txBody>
          <a:bodyPr lIns="0" tIns="0" rIns="0" bIns="0" rtlCol="0" anchor="t">
            <a:spAutoFit/>
          </a:bodyPr>
          <a:lstStyle/>
          <a:p>
            <a:pPr algn="just">
              <a:lnSpc>
                <a:spcPts val="3894"/>
              </a:lnSpc>
              <a:spcBef>
                <a:spcPct val="0"/>
              </a:spcBef>
            </a:pPr>
            <a:r>
              <a:rPr lang="en-US" sz="2781">
                <a:solidFill>
                  <a:srgbClr val="000000"/>
                </a:solidFill>
                <a:latin typeface="Canva Sans Bold"/>
              </a:rPr>
              <a:t>11. Are there any particular sectors that have shown substantial investment in multiple districts between FY 2021 and 2022?</a:t>
            </a:r>
          </a:p>
        </p:txBody>
      </p:sp>
      <p:sp>
        <p:nvSpPr>
          <p:cNvPr id="6" name="TextBox 6"/>
          <p:cNvSpPr txBox="1"/>
          <p:nvPr/>
        </p:nvSpPr>
        <p:spPr>
          <a:xfrm>
            <a:off x="12425111" y="3362334"/>
            <a:ext cx="4834189" cy="3793073"/>
          </a:xfrm>
          <a:prstGeom prst="rect">
            <a:avLst/>
          </a:prstGeom>
        </p:spPr>
        <p:txBody>
          <a:bodyPr lIns="0" tIns="0" rIns="0" bIns="0" rtlCol="0" anchor="t">
            <a:spAutoFit/>
          </a:bodyPr>
          <a:lstStyle/>
          <a:p>
            <a:pPr marL="467732" lvl="1" indent="-233866">
              <a:lnSpc>
                <a:spcPts val="3032"/>
              </a:lnSpc>
              <a:buFont typeface="Arial"/>
              <a:buChar char="•"/>
            </a:pPr>
            <a:r>
              <a:rPr lang="en-US" sz="2166" dirty="0">
                <a:solidFill>
                  <a:srgbClr val="000000"/>
                </a:solidFill>
                <a:latin typeface="Canva Sans"/>
              </a:rPr>
              <a:t>Rangareddy top investment in  Real Estate &amp; Parks </a:t>
            </a:r>
          </a:p>
          <a:p>
            <a:pPr marL="467732" lvl="1" indent="-233866">
              <a:lnSpc>
                <a:spcPts val="3032"/>
              </a:lnSpc>
              <a:buFont typeface="Arial"/>
              <a:buChar char="•"/>
            </a:pPr>
            <a:r>
              <a:rPr lang="en-US" sz="2166" dirty="0">
                <a:solidFill>
                  <a:srgbClr val="000000"/>
                </a:solidFill>
                <a:latin typeface="Canva Sans"/>
              </a:rPr>
              <a:t>Sangareddy, Medchal, </a:t>
            </a:r>
            <a:r>
              <a:rPr lang="en-US" sz="2166" dirty="0" err="1">
                <a:solidFill>
                  <a:srgbClr val="000000"/>
                </a:solidFill>
                <a:latin typeface="Canva Sans"/>
              </a:rPr>
              <a:t>Yadadri</a:t>
            </a:r>
            <a:r>
              <a:rPr lang="en-US" sz="2166" dirty="0">
                <a:solidFill>
                  <a:srgbClr val="000000"/>
                </a:solidFill>
                <a:latin typeface="Canva Sans"/>
              </a:rPr>
              <a:t> </a:t>
            </a:r>
            <a:r>
              <a:rPr lang="en-US" sz="2166" dirty="0" err="1">
                <a:solidFill>
                  <a:srgbClr val="000000"/>
                </a:solidFill>
                <a:latin typeface="Canva Sans"/>
              </a:rPr>
              <a:t>Bhuvanagiri</a:t>
            </a:r>
            <a:r>
              <a:rPr lang="en-US" sz="2166" dirty="0">
                <a:solidFill>
                  <a:srgbClr val="000000"/>
                </a:solidFill>
                <a:latin typeface="Canva Sans"/>
              </a:rPr>
              <a:t>, Nalgonda as investment in Pharmaceutical &amp; Chemicals</a:t>
            </a:r>
          </a:p>
          <a:p>
            <a:pPr marL="467732" lvl="1" indent="-233866">
              <a:lnSpc>
                <a:spcPts val="3032"/>
              </a:lnSpc>
              <a:buFont typeface="Arial"/>
              <a:buChar char="•"/>
            </a:pPr>
            <a:r>
              <a:rPr lang="en-US" sz="2166" dirty="0">
                <a:solidFill>
                  <a:srgbClr val="000000"/>
                </a:solidFill>
                <a:latin typeface="Canva Sans"/>
              </a:rPr>
              <a:t>in Medak have invest in Engineering</a:t>
            </a:r>
          </a:p>
          <a:p>
            <a:pPr marL="467732" lvl="1" indent="-233866">
              <a:lnSpc>
                <a:spcPts val="3032"/>
              </a:lnSpc>
              <a:buFont typeface="Arial"/>
              <a:buChar char="•"/>
            </a:pPr>
            <a:r>
              <a:rPr lang="en-US" sz="2166" dirty="0" err="1">
                <a:solidFill>
                  <a:srgbClr val="000000"/>
                </a:solidFill>
                <a:latin typeface="Canva Sans"/>
              </a:rPr>
              <a:t>Narayanpet</a:t>
            </a:r>
            <a:r>
              <a:rPr lang="en-US" sz="2166" dirty="0">
                <a:solidFill>
                  <a:srgbClr val="000000"/>
                </a:solidFill>
                <a:latin typeface="Canva Sans"/>
              </a:rPr>
              <a:t>,  Siddipet have Beverages, </a:t>
            </a:r>
            <a:r>
              <a:rPr lang="en-US" sz="2166" dirty="0" err="1">
                <a:solidFill>
                  <a:srgbClr val="000000"/>
                </a:solidFill>
                <a:latin typeface="Canva Sans"/>
              </a:rPr>
              <a:t>Agro</a:t>
            </a:r>
            <a:r>
              <a:rPr lang="en-US" sz="2166" dirty="0">
                <a:solidFill>
                  <a:srgbClr val="000000"/>
                </a:solidFill>
                <a:latin typeface="Canva Sans"/>
              </a:rPr>
              <a:t> &amp; Cold Storages</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A9DFD0"/>
        </a:solidFill>
        <a:effectLst/>
      </p:bgPr>
    </p:bg>
    <p:spTree>
      <p:nvGrpSpPr>
        <p:cNvPr id="1" name=""/>
        <p:cNvGrpSpPr/>
        <p:nvPr/>
      </p:nvGrpSpPr>
      <p:grpSpPr>
        <a:xfrm>
          <a:off x="0" y="0"/>
          <a:ext cx="0" cy="0"/>
          <a:chOff x="0" y="0"/>
          <a:chExt cx="0" cy="0"/>
        </a:xfrm>
      </p:grpSpPr>
      <p:sp>
        <p:nvSpPr>
          <p:cNvPr id="2" name="Freeform 2"/>
          <p:cNvSpPr/>
          <p:nvPr/>
        </p:nvSpPr>
        <p:spPr>
          <a:xfrm>
            <a:off x="15381954" y="8467133"/>
            <a:ext cx="5277926" cy="4404669"/>
          </a:xfrm>
          <a:custGeom>
            <a:avLst/>
            <a:gdLst/>
            <a:ahLst/>
            <a:cxnLst/>
            <a:rect l="l" t="t" r="r" b="b"/>
            <a:pathLst>
              <a:path w="5277926" h="4404669">
                <a:moveTo>
                  <a:pt x="0" y="0"/>
                </a:moveTo>
                <a:lnTo>
                  <a:pt x="5277926" y="0"/>
                </a:lnTo>
                <a:lnTo>
                  <a:pt x="5277926" y="4404669"/>
                </a:lnTo>
                <a:lnTo>
                  <a:pt x="0" y="4404669"/>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US"/>
          </a:p>
        </p:txBody>
      </p:sp>
      <p:sp>
        <p:nvSpPr>
          <p:cNvPr id="3" name="Freeform 3"/>
          <p:cNvSpPr/>
          <p:nvPr/>
        </p:nvSpPr>
        <p:spPr>
          <a:xfrm>
            <a:off x="-2330976" y="-2576749"/>
            <a:ext cx="4661953" cy="4748285"/>
          </a:xfrm>
          <a:custGeom>
            <a:avLst/>
            <a:gdLst/>
            <a:ahLst/>
            <a:cxnLst/>
            <a:rect l="l" t="t" r="r" b="b"/>
            <a:pathLst>
              <a:path w="4661953" h="4748285">
                <a:moveTo>
                  <a:pt x="0" y="0"/>
                </a:moveTo>
                <a:lnTo>
                  <a:pt x="4661952" y="0"/>
                </a:lnTo>
                <a:lnTo>
                  <a:pt x="4661952" y="4748285"/>
                </a:lnTo>
                <a:lnTo>
                  <a:pt x="0" y="4748285"/>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US"/>
          </a:p>
        </p:txBody>
      </p:sp>
      <p:sp>
        <p:nvSpPr>
          <p:cNvPr id="4" name="Freeform 4"/>
          <p:cNvSpPr/>
          <p:nvPr/>
        </p:nvSpPr>
        <p:spPr>
          <a:xfrm>
            <a:off x="277426" y="3424665"/>
            <a:ext cx="10825515" cy="4191173"/>
          </a:xfrm>
          <a:custGeom>
            <a:avLst/>
            <a:gdLst/>
            <a:ahLst/>
            <a:cxnLst/>
            <a:rect l="l" t="t" r="r" b="b"/>
            <a:pathLst>
              <a:path w="10825515" h="4191173">
                <a:moveTo>
                  <a:pt x="0" y="0"/>
                </a:moveTo>
                <a:lnTo>
                  <a:pt x="10825515" y="0"/>
                </a:lnTo>
                <a:lnTo>
                  <a:pt x="10825515" y="4191173"/>
                </a:lnTo>
                <a:lnTo>
                  <a:pt x="0" y="4191173"/>
                </a:lnTo>
                <a:lnTo>
                  <a:pt x="0" y="0"/>
                </a:lnTo>
                <a:close/>
              </a:path>
            </a:pathLst>
          </a:custGeom>
          <a:blipFill>
            <a:blip r:embed="rId6"/>
            <a:stretch>
              <a:fillRect t="-447" b="-447"/>
            </a:stretch>
          </a:blipFill>
        </p:spPr>
        <p:txBody>
          <a:bodyPr/>
          <a:lstStyle/>
          <a:p>
            <a:endParaRPr lang="en-US"/>
          </a:p>
        </p:txBody>
      </p:sp>
      <p:sp>
        <p:nvSpPr>
          <p:cNvPr id="5" name="TextBox 5"/>
          <p:cNvSpPr txBox="1"/>
          <p:nvPr/>
        </p:nvSpPr>
        <p:spPr>
          <a:xfrm>
            <a:off x="2744826" y="491616"/>
            <a:ext cx="14514474" cy="1464135"/>
          </a:xfrm>
          <a:prstGeom prst="rect">
            <a:avLst/>
          </a:prstGeom>
        </p:spPr>
        <p:txBody>
          <a:bodyPr lIns="0" tIns="0" rIns="0" bIns="0" rtlCol="0" anchor="t">
            <a:spAutoFit/>
          </a:bodyPr>
          <a:lstStyle/>
          <a:p>
            <a:pPr algn="just">
              <a:lnSpc>
                <a:spcPts val="3977"/>
              </a:lnSpc>
              <a:spcBef>
                <a:spcPct val="0"/>
              </a:spcBef>
            </a:pPr>
            <a:r>
              <a:rPr lang="en-US" sz="2841">
                <a:solidFill>
                  <a:srgbClr val="000000"/>
                </a:solidFill>
                <a:latin typeface="Canva Sans Bold"/>
              </a:rPr>
              <a:t>12. Can we identify any seasonal patterns or cyclicality in the investment trends for specific sectors? Do certain sectors experience higher investments during particular months? </a:t>
            </a:r>
          </a:p>
        </p:txBody>
      </p:sp>
      <p:sp>
        <p:nvSpPr>
          <p:cNvPr id="6" name="TextBox 6"/>
          <p:cNvSpPr txBox="1"/>
          <p:nvPr/>
        </p:nvSpPr>
        <p:spPr>
          <a:xfrm>
            <a:off x="277426" y="7841306"/>
            <a:ext cx="10273315" cy="372744"/>
          </a:xfrm>
          <a:prstGeom prst="rect">
            <a:avLst/>
          </a:prstGeom>
        </p:spPr>
        <p:txBody>
          <a:bodyPr lIns="0" tIns="0" rIns="0" bIns="0" rtlCol="0" anchor="t">
            <a:spAutoFit/>
          </a:bodyPr>
          <a:lstStyle/>
          <a:p>
            <a:pPr algn="ctr">
              <a:lnSpc>
                <a:spcPts val="3080"/>
              </a:lnSpc>
            </a:pPr>
            <a:r>
              <a:rPr lang="en-US" sz="2200">
                <a:solidFill>
                  <a:srgbClr val="00694C"/>
                </a:solidFill>
                <a:latin typeface="Canva Sans Bold"/>
              </a:rPr>
              <a:t>Investment Cr. Trend during particular months</a:t>
            </a:r>
          </a:p>
        </p:txBody>
      </p:sp>
      <p:sp>
        <p:nvSpPr>
          <p:cNvPr id="7" name="TextBox 7"/>
          <p:cNvSpPr txBox="1"/>
          <p:nvPr/>
        </p:nvSpPr>
        <p:spPr>
          <a:xfrm>
            <a:off x="11777727" y="3663194"/>
            <a:ext cx="5481573" cy="3999865"/>
          </a:xfrm>
          <a:prstGeom prst="rect">
            <a:avLst/>
          </a:prstGeom>
        </p:spPr>
        <p:txBody>
          <a:bodyPr lIns="0" tIns="0" rIns="0" bIns="0" rtlCol="0" anchor="t">
            <a:spAutoFit/>
          </a:bodyPr>
          <a:lstStyle/>
          <a:p>
            <a:pPr marL="410213" lvl="1" indent="-205106" algn="just">
              <a:lnSpc>
                <a:spcPts val="2660"/>
              </a:lnSpc>
              <a:buFont typeface="Arial"/>
              <a:buChar char="•"/>
            </a:pPr>
            <a:r>
              <a:rPr lang="en-US" sz="1900">
                <a:solidFill>
                  <a:srgbClr val="000000"/>
                </a:solidFill>
                <a:latin typeface="Raleway"/>
              </a:rPr>
              <a:t>In February 2020  had higher investments compared to other months, with the majority of investments coming from the real estate, industrial parks, and IT buildings sector. The rest of the months had more stable investment patterns.</a:t>
            </a:r>
          </a:p>
          <a:p>
            <a:pPr marL="410213" lvl="1" indent="-205106" algn="just">
              <a:lnSpc>
                <a:spcPts val="2660"/>
              </a:lnSpc>
              <a:buFont typeface="Arial"/>
              <a:buChar char="•"/>
            </a:pPr>
            <a:r>
              <a:rPr lang="en-US" sz="1900">
                <a:solidFill>
                  <a:srgbClr val="000000"/>
                </a:solidFill>
                <a:latin typeface="Raleway"/>
              </a:rPr>
              <a:t> In August 2022, there was a significant in investments in the rubber and plastic sector, as well as in real estate, IT buildings, and industrial parks. In general, it appears that real estate, industrial parks, and IT buildings  sector consistently attract  investments.</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A9DFD0"/>
        </a:solidFill>
        <a:effectLst/>
      </p:bgPr>
    </p:bg>
    <p:spTree>
      <p:nvGrpSpPr>
        <p:cNvPr id="1" name=""/>
        <p:cNvGrpSpPr/>
        <p:nvPr/>
      </p:nvGrpSpPr>
      <p:grpSpPr>
        <a:xfrm>
          <a:off x="0" y="0"/>
          <a:ext cx="0" cy="0"/>
          <a:chOff x="0" y="0"/>
          <a:chExt cx="0" cy="0"/>
        </a:xfrm>
      </p:grpSpPr>
      <p:sp>
        <p:nvSpPr>
          <p:cNvPr id="2" name="Freeform 2"/>
          <p:cNvSpPr/>
          <p:nvPr/>
        </p:nvSpPr>
        <p:spPr>
          <a:xfrm>
            <a:off x="13433372" y="8084666"/>
            <a:ext cx="5277926" cy="4404669"/>
          </a:xfrm>
          <a:custGeom>
            <a:avLst/>
            <a:gdLst/>
            <a:ahLst/>
            <a:cxnLst/>
            <a:rect l="l" t="t" r="r" b="b"/>
            <a:pathLst>
              <a:path w="5277926" h="4404669">
                <a:moveTo>
                  <a:pt x="0" y="0"/>
                </a:moveTo>
                <a:lnTo>
                  <a:pt x="5277926" y="0"/>
                </a:lnTo>
                <a:lnTo>
                  <a:pt x="5277926" y="4404668"/>
                </a:lnTo>
                <a:lnTo>
                  <a:pt x="0" y="4404668"/>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US"/>
          </a:p>
        </p:txBody>
      </p:sp>
      <p:sp>
        <p:nvSpPr>
          <p:cNvPr id="3" name="Freeform 3"/>
          <p:cNvSpPr/>
          <p:nvPr/>
        </p:nvSpPr>
        <p:spPr>
          <a:xfrm>
            <a:off x="-1302276" y="-2383108"/>
            <a:ext cx="4661953" cy="4748285"/>
          </a:xfrm>
          <a:custGeom>
            <a:avLst/>
            <a:gdLst/>
            <a:ahLst/>
            <a:cxnLst/>
            <a:rect l="l" t="t" r="r" b="b"/>
            <a:pathLst>
              <a:path w="4661953" h="4748285">
                <a:moveTo>
                  <a:pt x="0" y="0"/>
                </a:moveTo>
                <a:lnTo>
                  <a:pt x="4661952" y="0"/>
                </a:lnTo>
                <a:lnTo>
                  <a:pt x="4661952" y="4748285"/>
                </a:lnTo>
                <a:lnTo>
                  <a:pt x="0" y="4748285"/>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US"/>
          </a:p>
        </p:txBody>
      </p:sp>
      <p:sp>
        <p:nvSpPr>
          <p:cNvPr id="4" name="Freeform 4"/>
          <p:cNvSpPr/>
          <p:nvPr/>
        </p:nvSpPr>
        <p:spPr>
          <a:xfrm>
            <a:off x="14535415" y="792052"/>
            <a:ext cx="2428074" cy="2428074"/>
          </a:xfrm>
          <a:custGeom>
            <a:avLst/>
            <a:gdLst/>
            <a:ahLst/>
            <a:cxnLst/>
            <a:rect l="l" t="t" r="r" b="b"/>
            <a:pathLst>
              <a:path w="2428074" h="2428074">
                <a:moveTo>
                  <a:pt x="0" y="0"/>
                </a:moveTo>
                <a:lnTo>
                  <a:pt x="2428075" y="0"/>
                </a:lnTo>
                <a:lnTo>
                  <a:pt x="2428075" y="2428074"/>
                </a:lnTo>
                <a:lnTo>
                  <a:pt x="0" y="2428074"/>
                </a:lnTo>
                <a:lnTo>
                  <a:pt x="0" y="0"/>
                </a:lnTo>
                <a:close/>
              </a:path>
            </a:pathLst>
          </a:custGeom>
          <a:blipFill>
            <a:blip r:embed="rId6"/>
            <a:stretch>
              <a:fillRect/>
            </a:stretch>
          </a:blipFill>
        </p:spPr>
        <p:txBody>
          <a:bodyPr/>
          <a:lstStyle/>
          <a:p>
            <a:endParaRPr lang="en-US"/>
          </a:p>
        </p:txBody>
      </p:sp>
      <p:sp>
        <p:nvSpPr>
          <p:cNvPr id="5" name="TextBox 5"/>
          <p:cNvSpPr txBox="1"/>
          <p:nvPr/>
        </p:nvSpPr>
        <p:spPr>
          <a:xfrm>
            <a:off x="-232526" y="4238270"/>
            <a:ext cx="18943824" cy="1153879"/>
          </a:xfrm>
          <a:prstGeom prst="rect">
            <a:avLst/>
          </a:prstGeom>
        </p:spPr>
        <p:txBody>
          <a:bodyPr lIns="0" tIns="0" rIns="0" bIns="0" rtlCol="0" anchor="t">
            <a:spAutoFit/>
          </a:bodyPr>
          <a:lstStyle/>
          <a:p>
            <a:pPr marL="0" lvl="1" indent="0" algn="ctr">
              <a:lnSpc>
                <a:spcPts val="8356"/>
              </a:lnSpc>
            </a:pPr>
            <a:r>
              <a:rPr lang="en-US" sz="9285" spc="-427">
                <a:solidFill>
                  <a:srgbClr val="00694C"/>
                </a:solidFill>
                <a:latin typeface="Raleway Bold"/>
              </a:rPr>
              <a:t>Secondary Research</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BF6F1"/>
        </a:solidFill>
        <a:effectLst/>
      </p:bgPr>
    </p:bg>
    <p:spTree>
      <p:nvGrpSpPr>
        <p:cNvPr id="1" name=""/>
        <p:cNvGrpSpPr/>
        <p:nvPr/>
      </p:nvGrpSpPr>
      <p:grpSpPr>
        <a:xfrm>
          <a:off x="0" y="0"/>
          <a:ext cx="0" cy="0"/>
          <a:chOff x="0" y="0"/>
          <a:chExt cx="0" cy="0"/>
        </a:xfrm>
      </p:grpSpPr>
      <p:grpSp>
        <p:nvGrpSpPr>
          <p:cNvPr id="2" name="Group 2"/>
          <p:cNvGrpSpPr/>
          <p:nvPr/>
        </p:nvGrpSpPr>
        <p:grpSpPr>
          <a:xfrm>
            <a:off x="6497251" y="4028229"/>
            <a:ext cx="5293498" cy="4944885"/>
            <a:chOff x="0" y="0"/>
            <a:chExt cx="1394172" cy="1302357"/>
          </a:xfrm>
        </p:grpSpPr>
        <p:sp>
          <p:nvSpPr>
            <p:cNvPr id="3" name="Freeform 3"/>
            <p:cNvSpPr/>
            <p:nvPr/>
          </p:nvSpPr>
          <p:spPr>
            <a:xfrm>
              <a:off x="0" y="0"/>
              <a:ext cx="1394172" cy="1302357"/>
            </a:xfrm>
            <a:custGeom>
              <a:avLst/>
              <a:gdLst/>
              <a:ahLst/>
              <a:cxnLst/>
              <a:rect l="l" t="t" r="r" b="b"/>
              <a:pathLst>
                <a:path w="1394172" h="1302357">
                  <a:moveTo>
                    <a:pt x="11700" y="0"/>
                  </a:moveTo>
                  <a:lnTo>
                    <a:pt x="1382472" y="0"/>
                  </a:lnTo>
                  <a:cubicBezTo>
                    <a:pt x="1388934" y="0"/>
                    <a:pt x="1394172" y="5238"/>
                    <a:pt x="1394172" y="11700"/>
                  </a:cubicBezTo>
                  <a:lnTo>
                    <a:pt x="1394172" y="1290656"/>
                  </a:lnTo>
                  <a:cubicBezTo>
                    <a:pt x="1394172" y="1297118"/>
                    <a:pt x="1388934" y="1302357"/>
                    <a:pt x="1382472" y="1302357"/>
                  </a:cubicBezTo>
                  <a:lnTo>
                    <a:pt x="11700" y="1302357"/>
                  </a:lnTo>
                  <a:cubicBezTo>
                    <a:pt x="5238" y="1302357"/>
                    <a:pt x="0" y="1297118"/>
                    <a:pt x="0" y="1290656"/>
                  </a:cubicBezTo>
                  <a:lnTo>
                    <a:pt x="0" y="11700"/>
                  </a:lnTo>
                  <a:cubicBezTo>
                    <a:pt x="0" y="5238"/>
                    <a:pt x="5238" y="0"/>
                    <a:pt x="11700" y="0"/>
                  </a:cubicBezTo>
                  <a:close/>
                </a:path>
              </a:pathLst>
            </a:custGeom>
            <a:solidFill>
              <a:srgbClr val="A9DFD0"/>
            </a:solidFill>
          </p:spPr>
          <p:txBody>
            <a:bodyPr/>
            <a:lstStyle/>
            <a:p>
              <a:endParaRPr lang="en-US"/>
            </a:p>
          </p:txBody>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028700" y="4028229"/>
            <a:ext cx="5293498" cy="4944885"/>
            <a:chOff x="0" y="0"/>
            <a:chExt cx="1394172" cy="1302357"/>
          </a:xfrm>
        </p:grpSpPr>
        <p:sp>
          <p:nvSpPr>
            <p:cNvPr id="6" name="Freeform 6"/>
            <p:cNvSpPr/>
            <p:nvPr/>
          </p:nvSpPr>
          <p:spPr>
            <a:xfrm>
              <a:off x="0" y="0"/>
              <a:ext cx="1394172" cy="1302357"/>
            </a:xfrm>
            <a:custGeom>
              <a:avLst/>
              <a:gdLst/>
              <a:ahLst/>
              <a:cxnLst/>
              <a:rect l="l" t="t" r="r" b="b"/>
              <a:pathLst>
                <a:path w="1394172" h="1302357">
                  <a:moveTo>
                    <a:pt x="11700" y="0"/>
                  </a:moveTo>
                  <a:lnTo>
                    <a:pt x="1382472" y="0"/>
                  </a:lnTo>
                  <a:cubicBezTo>
                    <a:pt x="1388934" y="0"/>
                    <a:pt x="1394172" y="5238"/>
                    <a:pt x="1394172" y="11700"/>
                  </a:cubicBezTo>
                  <a:lnTo>
                    <a:pt x="1394172" y="1290656"/>
                  </a:lnTo>
                  <a:cubicBezTo>
                    <a:pt x="1394172" y="1297118"/>
                    <a:pt x="1388934" y="1302357"/>
                    <a:pt x="1382472" y="1302357"/>
                  </a:cubicBezTo>
                  <a:lnTo>
                    <a:pt x="11700" y="1302357"/>
                  </a:lnTo>
                  <a:cubicBezTo>
                    <a:pt x="5238" y="1302357"/>
                    <a:pt x="0" y="1297118"/>
                    <a:pt x="0" y="1290656"/>
                  </a:cubicBezTo>
                  <a:lnTo>
                    <a:pt x="0" y="11700"/>
                  </a:lnTo>
                  <a:cubicBezTo>
                    <a:pt x="0" y="5238"/>
                    <a:pt x="5238" y="0"/>
                    <a:pt x="11700" y="0"/>
                  </a:cubicBezTo>
                  <a:close/>
                </a:path>
              </a:pathLst>
            </a:custGeom>
            <a:solidFill>
              <a:srgbClr val="A9DFD0"/>
            </a:solidFill>
          </p:spPr>
          <p:txBody>
            <a:bodyPr/>
            <a:lstStyle/>
            <a:p>
              <a:endParaRPr lang="en-US"/>
            </a:p>
          </p:txBody>
        </p:sp>
        <p:sp>
          <p:nvSpPr>
            <p:cNvPr id="7" name="TextBox 7"/>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11965802" y="4028229"/>
            <a:ext cx="5293498" cy="4944885"/>
            <a:chOff x="0" y="0"/>
            <a:chExt cx="1394172" cy="1302357"/>
          </a:xfrm>
        </p:grpSpPr>
        <p:sp>
          <p:nvSpPr>
            <p:cNvPr id="9" name="Freeform 9"/>
            <p:cNvSpPr/>
            <p:nvPr/>
          </p:nvSpPr>
          <p:spPr>
            <a:xfrm>
              <a:off x="0" y="0"/>
              <a:ext cx="1394172" cy="1302357"/>
            </a:xfrm>
            <a:custGeom>
              <a:avLst/>
              <a:gdLst/>
              <a:ahLst/>
              <a:cxnLst/>
              <a:rect l="l" t="t" r="r" b="b"/>
              <a:pathLst>
                <a:path w="1394172" h="1302357">
                  <a:moveTo>
                    <a:pt x="11700" y="0"/>
                  </a:moveTo>
                  <a:lnTo>
                    <a:pt x="1382472" y="0"/>
                  </a:lnTo>
                  <a:cubicBezTo>
                    <a:pt x="1388934" y="0"/>
                    <a:pt x="1394172" y="5238"/>
                    <a:pt x="1394172" y="11700"/>
                  </a:cubicBezTo>
                  <a:lnTo>
                    <a:pt x="1394172" y="1290656"/>
                  </a:lnTo>
                  <a:cubicBezTo>
                    <a:pt x="1394172" y="1297118"/>
                    <a:pt x="1388934" y="1302357"/>
                    <a:pt x="1382472" y="1302357"/>
                  </a:cubicBezTo>
                  <a:lnTo>
                    <a:pt x="11700" y="1302357"/>
                  </a:lnTo>
                  <a:cubicBezTo>
                    <a:pt x="5238" y="1302357"/>
                    <a:pt x="0" y="1297118"/>
                    <a:pt x="0" y="1290656"/>
                  </a:cubicBezTo>
                  <a:lnTo>
                    <a:pt x="0" y="11700"/>
                  </a:lnTo>
                  <a:cubicBezTo>
                    <a:pt x="0" y="5238"/>
                    <a:pt x="5238" y="0"/>
                    <a:pt x="11700" y="0"/>
                  </a:cubicBezTo>
                  <a:close/>
                </a:path>
              </a:pathLst>
            </a:custGeom>
            <a:solidFill>
              <a:srgbClr val="A9DFD0"/>
            </a:solidFill>
          </p:spPr>
          <p:txBody>
            <a:bodyPr/>
            <a:lstStyle/>
            <a:p>
              <a:endParaRPr lang="en-US"/>
            </a:p>
          </p:txBody>
        </p:sp>
        <p:sp>
          <p:nvSpPr>
            <p:cNvPr id="10" name="TextBox 10"/>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sp>
        <p:nvSpPr>
          <p:cNvPr id="11" name="TextBox 11"/>
          <p:cNvSpPr txBox="1"/>
          <p:nvPr/>
        </p:nvSpPr>
        <p:spPr>
          <a:xfrm>
            <a:off x="2465094" y="4275879"/>
            <a:ext cx="2420710" cy="1123950"/>
          </a:xfrm>
          <a:prstGeom prst="rect">
            <a:avLst/>
          </a:prstGeom>
        </p:spPr>
        <p:txBody>
          <a:bodyPr lIns="0" tIns="0" rIns="0" bIns="0" rtlCol="0" anchor="t">
            <a:spAutoFit/>
          </a:bodyPr>
          <a:lstStyle/>
          <a:p>
            <a:pPr marL="0" lvl="1" indent="0" algn="ctr">
              <a:lnSpc>
                <a:spcPts val="8100"/>
              </a:lnSpc>
            </a:pPr>
            <a:r>
              <a:rPr lang="en-US" sz="9000" spc="-413">
                <a:solidFill>
                  <a:srgbClr val="00694C"/>
                </a:solidFill>
                <a:latin typeface="Raleway Medium"/>
              </a:rPr>
              <a:t>01.</a:t>
            </a:r>
          </a:p>
        </p:txBody>
      </p:sp>
      <p:sp>
        <p:nvSpPr>
          <p:cNvPr id="12" name="TextBox 12"/>
          <p:cNvSpPr txBox="1"/>
          <p:nvPr/>
        </p:nvSpPr>
        <p:spPr>
          <a:xfrm>
            <a:off x="7933645" y="4306851"/>
            <a:ext cx="2420710" cy="1123950"/>
          </a:xfrm>
          <a:prstGeom prst="rect">
            <a:avLst/>
          </a:prstGeom>
        </p:spPr>
        <p:txBody>
          <a:bodyPr lIns="0" tIns="0" rIns="0" bIns="0" rtlCol="0" anchor="t">
            <a:spAutoFit/>
          </a:bodyPr>
          <a:lstStyle/>
          <a:p>
            <a:pPr marL="0" lvl="1" indent="0" algn="ctr">
              <a:lnSpc>
                <a:spcPts val="8100"/>
              </a:lnSpc>
            </a:pPr>
            <a:r>
              <a:rPr lang="en-US" sz="9000" spc="-413">
                <a:solidFill>
                  <a:srgbClr val="00694C"/>
                </a:solidFill>
                <a:latin typeface="Raleway Medium"/>
              </a:rPr>
              <a:t>02.</a:t>
            </a:r>
          </a:p>
        </p:txBody>
      </p:sp>
      <p:sp>
        <p:nvSpPr>
          <p:cNvPr id="13" name="TextBox 13"/>
          <p:cNvSpPr txBox="1"/>
          <p:nvPr/>
        </p:nvSpPr>
        <p:spPr>
          <a:xfrm>
            <a:off x="13402196" y="4437804"/>
            <a:ext cx="2420710" cy="1123950"/>
          </a:xfrm>
          <a:prstGeom prst="rect">
            <a:avLst/>
          </a:prstGeom>
        </p:spPr>
        <p:txBody>
          <a:bodyPr lIns="0" tIns="0" rIns="0" bIns="0" rtlCol="0" anchor="t">
            <a:spAutoFit/>
          </a:bodyPr>
          <a:lstStyle/>
          <a:p>
            <a:pPr marL="0" lvl="1" indent="0" algn="ctr">
              <a:lnSpc>
                <a:spcPts val="8100"/>
              </a:lnSpc>
            </a:pPr>
            <a:r>
              <a:rPr lang="en-US" sz="9000" spc="-413">
                <a:solidFill>
                  <a:srgbClr val="00694C"/>
                </a:solidFill>
                <a:latin typeface="Raleway Medium"/>
              </a:rPr>
              <a:t>03.</a:t>
            </a:r>
          </a:p>
        </p:txBody>
      </p:sp>
      <p:sp>
        <p:nvSpPr>
          <p:cNvPr id="14" name="TextBox 14"/>
          <p:cNvSpPr txBox="1"/>
          <p:nvPr/>
        </p:nvSpPr>
        <p:spPr>
          <a:xfrm>
            <a:off x="1706567" y="5523654"/>
            <a:ext cx="3937764" cy="2432369"/>
          </a:xfrm>
          <a:prstGeom prst="rect">
            <a:avLst/>
          </a:prstGeom>
        </p:spPr>
        <p:txBody>
          <a:bodyPr lIns="0" tIns="0" rIns="0" bIns="0" rtlCol="0" anchor="t">
            <a:spAutoFit/>
          </a:bodyPr>
          <a:lstStyle/>
          <a:p>
            <a:pPr algn="just">
              <a:lnSpc>
                <a:spcPts val="2432"/>
              </a:lnSpc>
              <a:spcBef>
                <a:spcPct val="0"/>
              </a:spcBef>
            </a:pPr>
            <a:r>
              <a:rPr lang="en-US" sz="1737">
                <a:solidFill>
                  <a:srgbClr val="00694C"/>
                </a:solidFill>
                <a:latin typeface="Raleway Semi-Bold"/>
              </a:rPr>
              <a:t>Hyderabad: Hyderabad is not only the capital but also the largest city in Telangana. It boasts a thriving IT sector, pharmaceutical industry, and various other businesses. This diverse economic landscape makes it an attractive destination for commercial property investments. </a:t>
            </a:r>
          </a:p>
        </p:txBody>
      </p:sp>
      <p:sp>
        <p:nvSpPr>
          <p:cNvPr id="15" name="TextBox 15"/>
          <p:cNvSpPr txBox="1"/>
          <p:nvPr/>
        </p:nvSpPr>
        <p:spPr>
          <a:xfrm>
            <a:off x="7112523" y="5605815"/>
            <a:ext cx="4062953" cy="2516505"/>
          </a:xfrm>
          <a:prstGeom prst="rect">
            <a:avLst/>
          </a:prstGeom>
        </p:spPr>
        <p:txBody>
          <a:bodyPr lIns="0" tIns="0" rIns="0" bIns="0" rtlCol="0" anchor="t">
            <a:spAutoFit/>
          </a:bodyPr>
          <a:lstStyle/>
          <a:p>
            <a:pPr algn="just">
              <a:lnSpc>
                <a:spcPts val="2520"/>
              </a:lnSpc>
              <a:spcBef>
                <a:spcPct val="0"/>
              </a:spcBef>
            </a:pPr>
            <a:r>
              <a:rPr lang="en-US" sz="1800" dirty="0">
                <a:solidFill>
                  <a:srgbClr val="00694C"/>
                </a:solidFill>
                <a:latin typeface="Raleway Semi-Bold"/>
              </a:rPr>
              <a:t>Rangareddy: This district has seen  growth in commercial real estate. Its proximity to the city and the presence of IT parks, industrial zones, and SEZs make it a favorable choice for businesses looking to capitalize on Hyderabad's economic opportunities.</a:t>
            </a:r>
          </a:p>
        </p:txBody>
      </p:sp>
      <p:sp>
        <p:nvSpPr>
          <p:cNvPr id="16" name="TextBox 16"/>
          <p:cNvSpPr txBox="1"/>
          <p:nvPr/>
        </p:nvSpPr>
        <p:spPr>
          <a:xfrm>
            <a:off x="12647999" y="5791149"/>
            <a:ext cx="4051642" cy="1887855"/>
          </a:xfrm>
          <a:prstGeom prst="rect">
            <a:avLst/>
          </a:prstGeom>
        </p:spPr>
        <p:txBody>
          <a:bodyPr lIns="0" tIns="0" rIns="0" bIns="0" rtlCol="0" anchor="t">
            <a:spAutoFit/>
          </a:bodyPr>
          <a:lstStyle/>
          <a:p>
            <a:pPr algn="just">
              <a:lnSpc>
                <a:spcPts val="2520"/>
              </a:lnSpc>
              <a:spcBef>
                <a:spcPct val="0"/>
              </a:spcBef>
            </a:pPr>
            <a:r>
              <a:rPr lang="en-US" sz="1800" dirty="0">
                <a:solidFill>
                  <a:srgbClr val="00694C"/>
                </a:solidFill>
                <a:latin typeface="Raleway Semi-Bold"/>
              </a:rPr>
              <a:t>Medchal Malkajgiri: This district's rapid urbanization and infrastructure development have made it a hotspot for commercial property investments. Its strategic location, situated to the north of Hyderabad, </a:t>
            </a:r>
          </a:p>
        </p:txBody>
      </p:sp>
      <p:sp>
        <p:nvSpPr>
          <p:cNvPr id="17" name="TextBox 17"/>
          <p:cNvSpPr txBox="1"/>
          <p:nvPr/>
        </p:nvSpPr>
        <p:spPr>
          <a:xfrm>
            <a:off x="1313156" y="1625332"/>
            <a:ext cx="15120306" cy="989330"/>
          </a:xfrm>
          <a:prstGeom prst="rect">
            <a:avLst/>
          </a:prstGeom>
        </p:spPr>
        <p:txBody>
          <a:bodyPr lIns="0" tIns="0" rIns="0" bIns="0" rtlCol="0" anchor="t">
            <a:spAutoFit/>
          </a:bodyPr>
          <a:lstStyle/>
          <a:p>
            <a:pPr algn="ctr">
              <a:lnSpc>
                <a:spcPts val="3407"/>
              </a:lnSpc>
            </a:pPr>
            <a:r>
              <a:rPr lang="en-US" sz="3786" spc="-174">
                <a:solidFill>
                  <a:srgbClr val="00694C"/>
                </a:solidFill>
                <a:latin typeface="Raleway Medium"/>
              </a:rPr>
              <a:t>1. What are the top 5 districts to buy commercial properties in </a:t>
            </a:r>
          </a:p>
          <a:p>
            <a:pPr algn="ctr">
              <a:lnSpc>
                <a:spcPts val="3407"/>
              </a:lnSpc>
            </a:pPr>
            <a:r>
              <a:rPr lang="en-US" sz="3786" spc="-174">
                <a:solidFill>
                  <a:srgbClr val="00694C"/>
                </a:solidFill>
                <a:latin typeface="Raleway Medium"/>
              </a:rPr>
              <a:t>Telangana? Justify your answer.</a:t>
            </a:r>
          </a:p>
          <a:p>
            <a:pPr marL="0" lvl="1" indent="0" algn="ctr">
              <a:lnSpc>
                <a:spcPts val="1032"/>
              </a:lnSpc>
            </a:pPr>
            <a:endParaRPr lang="en-US" sz="3786" spc="-174">
              <a:solidFill>
                <a:srgbClr val="00694C"/>
              </a:solidFill>
              <a:latin typeface="Raleway Medium"/>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BF6F1"/>
        </a:solidFill>
        <a:effectLst/>
      </p:bgPr>
    </p:bg>
    <p:spTree>
      <p:nvGrpSpPr>
        <p:cNvPr id="1" name=""/>
        <p:cNvGrpSpPr/>
        <p:nvPr/>
      </p:nvGrpSpPr>
      <p:grpSpPr>
        <a:xfrm>
          <a:off x="0" y="0"/>
          <a:ext cx="0" cy="0"/>
          <a:chOff x="0" y="0"/>
          <a:chExt cx="0" cy="0"/>
        </a:xfrm>
      </p:grpSpPr>
      <p:grpSp>
        <p:nvGrpSpPr>
          <p:cNvPr id="2" name="Group 2"/>
          <p:cNvGrpSpPr/>
          <p:nvPr/>
        </p:nvGrpSpPr>
        <p:grpSpPr>
          <a:xfrm>
            <a:off x="10354355" y="2721607"/>
            <a:ext cx="5293498" cy="5318814"/>
            <a:chOff x="0" y="0"/>
            <a:chExt cx="1394172" cy="1400840"/>
          </a:xfrm>
        </p:grpSpPr>
        <p:sp>
          <p:nvSpPr>
            <p:cNvPr id="3" name="Freeform 3"/>
            <p:cNvSpPr/>
            <p:nvPr/>
          </p:nvSpPr>
          <p:spPr>
            <a:xfrm>
              <a:off x="0" y="0"/>
              <a:ext cx="1394172" cy="1400840"/>
            </a:xfrm>
            <a:custGeom>
              <a:avLst/>
              <a:gdLst/>
              <a:ahLst/>
              <a:cxnLst/>
              <a:rect l="l" t="t" r="r" b="b"/>
              <a:pathLst>
                <a:path w="1394172" h="1400840">
                  <a:moveTo>
                    <a:pt x="11700" y="0"/>
                  </a:moveTo>
                  <a:lnTo>
                    <a:pt x="1382472" y="0"/>
                  </a:lnTo>
                  <a:cubicBezTo>
                    <a:pt x="1388934" y="0"/>
                    <a:pt x="1394172" y="5238"/>
                    <a:pt x="1394172" y="11700"/>
                  </a:cubicBezTo>
                  <a:lnTo>
                    <a:pt x="1394172" y="1389140"/>
                  </a:lnTo>
                  <a:cubicBezTo>
                    <a:pt x="1394172" y="1392243"/>
                    <a:pt x="1392940" y="1395219"/>
                    <a:pt x="1390745" y="1397413"/>
                  </a:cubicBezTo>
                  <a:cubicBezTo>
                    <a:pt x="1388551" y="1399607"/>
                    <a:pt x="1385575" y="1400840"/>
                    <a:pt x="1382472" y="1400840"/>
                  </a:cubicBezTo>
                  <a:lnTo>
                    <a:pt x="11700" y="1400840"/>
                  </a:lnTo>
                  <a:cubicBezTo>
                    <a:pt x="5238" y="1400840"/>
                    <a:pt x="0" y="1395602"/>
                    <a:pt x="0" y="1389140"/>
                  </a:cubicBezTo>
                  <a:lnTo>
                    <a:pt x="0" y="11700"/>
                  </a:lnTo>
                  <a:cubicBezTo>
                    <a:pt x="0" y="5238"/>
                    <a:pt x="5238" y="0"/>
                    <a:pt x="11700" y="0"/>
                  </a:cubicBezTo>
                  <a:close/>
                </a:path>
              </a:pathLst>
            </a:custGeom>
            <a:solidFill>
              <a:srgbClr val="A9DFD0"/>
            </a:solidFill>
          </p:spPr>
          <p:txBody>
            <a:bodyPr/>
            <a:lstStyle/>
            <a:p>
              <a:endParaRPr lang="en-US"/>
            </a:p>
          </p:txBody>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2692236" y="2632864"/>
            <a:ext cx="5293498" cy="5407557"/>
            <a:chOff x="0" y="0"/>
            <a:chExt cx="1394172" cy="1424213"/>
          </a:xfrm>
        </p:grpSpPr>
        <p:sp>
          <p:nvSpPr>
            <p:cNvPr id="6" name="Freeform 6"/>
            <p:cNvSpPr/>
            <p:nvPr/>
          </p:nvSpPr>
          <p:spPr>
            <a:xfrm>
              <a:off x="0" y="0"/>
              <a:ext cx="1394172" cy="1424213"/>
            </a:xfrm>
            <a:custGeom>
              <a:avLst/>
              <a:gdLst/>
              <a:ahLst/>
              <a:cxnLst/>
              <a:rect l="l" t="t" r="r" b="b"/>
              <a:pathLst>
                <a:path w="1394172" h="1424213">
                  <a:moveTo>
                    <a:pt x="11700" y="0"/>
                  </a:moveTo>
                  <a:lnTo>
                    <a:pt x="1382472" y="0"/>
                  </a:lnTo>
                  <a:cubicBezTo>
                    <a:pt x="1388934" y="0"/>
                    <a:pt x="1394172" y="5238"/>
                    <a:pt x="1394172" y="11700"/>
                  </a:cubicBezTo>
                  <a:lnTo>
                    <a:pt x="1394172" y="1412512"/>
                  </a:lnTo>
                  <a:cubicBezTo>
                    <a:pt x="1394172" y="1418974"/>
                    <a:pt x="1388934" y="1424213"/>
                    <a:pt x="1382472" y="1424213"/>
                  </a:cubicBezTo>
                  <a:lnTo>
                    <a:pt x="11700" y="1424213"/>
                  </a:lnTo>
                  <a:cubicBezTo>
                    <a:pt x="5238" y="1424213"/>
                    <a:pt x="0" y="1418974"/>
                    <a:pt x="0" y="1412512"/>
                  </a:cubicBezTo>
                  <a:lnTo>
                    <a:pt x="0" y="11700"/>
                  </a:lnTo>
                  <a:cubicBezTo>
                    <a:pt x="0" y="5238"/>
                    <a:pt x="5238" y="0"/>
                    <a:pt x="11700" y="0"/>
                  </a:cubicBezTo>
                  <a:close/>
                </a:path>
              </a:pathLst>
            </a:custGeom>
            <a:solidFill>
              <a:srgbClr val="A9DFD0"/>
            </a:solidFill>
          </p:spPr>
          <p:txBody>
            <a:bodyPr/>
            <a:lstStyle/>
            <a:p>
              <a:endParaRPr lang="en-US"/>
            </a:p>
          </p:txBody>
        </p:sp>
        <p:sp>
          <p:nvSpPr>
            <p:cNvPr id="7" name="TextBox 7"/>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sp>
        <p:nvSpPr>
          <p:cNvPr id="8" name="TextBox 8"/>
          <p:cNvSpPr txBox="1"/>
          <p:nvPr/>
        </p:nvSpPr>
        <p:spPr>
          <a:xfrm>
            <a:off x="4128630" y="3383125"/>
            <a:ext cx="2420710" cy="1123950"/>
          </a:xfrm>
          <a:prstGeom prst="rect">
            <a:avLst/>
          </a:prstGeom>
        </p:spPr>
        <p:txBody>
          <a:bodyPr lIns="0" tIns="0" rIns="0" bIns="0" rtlCol="0" anchor="t">
            <a:spAutoFit/>
          </a:bodyPr>
          <a:lstStyle/>
          <a:p>
            <a:pPr marL="0" lvl="1" indent="0" algn="ctr">
              <a:lnSpc>
                <a:spcPts val="8100"/>
              </a:lnSpc>
            </a:pPr>
            <a:r>
              <a:rPr lang="en-US" sz="9000" spc="-413">
                <a:solidFill>
                  <a:srgbClr val="00694C"/>
                </a:solidFill>
                <a:latin typeface="Raleway Medium"/>
              </a:rPr>
              <a:t>04.</a:t>
            </a:r>
          </a:p>
        </p:txBody>
      </p:sp>
      <p:sp>
        <p:nvSpPr>
          <p:cNvPr id="9" name="TextBox 9"/>
          <p:cNvSpPr txBox="1"/>
          <p:nvPr/>
        </p:nvSpPr>
        <p:spPr>
          <a:xfrm>
            <a:off x="11790749" y="3383125"/>
            <a:ext cx="2420710" cy="1123950"/>
          </a:xfrm>
          <a:prstGeom prst="rect">
            <a:avLst/>
          </a:prstGeom>
        </p:spPr>
        <p:txBody>
          <a:bodyPr lIns="0" tIns="0" rIns="0" bIns="0" rtlCol="0" anchor="t">
            <a:spAutoFit/>
          </a:bodyPr>
          <a:lstStyle/>
          <a:p>
            <a:pPr marL="0" lvl="1" indent="0" algn="ctr">
              <a:lnSpc>
                <a:spcPts val="8100"/>
              </a:lnSpc>
            </a:pPr>
            <a:r>
              <a:rPr lang="en-US" sz="9000" spc="-413">
                <a:solidFill>
                  <a:srgbClr val="00694C"/>
                </a:solidFill>
                <a:latin typeface="Raleway Medium"/>
              </a:rPr>
              <a:t>05.</a:t>
            </a:r>
          </a:p>
        </p:txBody>
      </p:sp>
      <p:sp>
        <p:nvSpPr>
          <p:cNvPr id="10" name="TextBox 10"/>
          <p:cNvSpPr txBox="1"/>
          <p:nvPr/>
        </p:nvSpPr>
        <p:spPr>
          <a:xfrm>
            <a:off x="3223503" y="4790229"/>
            <a:ext cx="4230965" cy="2738084"/>
          </a:xfrm>
          <a:prstGeom prst="rect">
            <a:avLst/>
          </a:prstGeom>
        </p:spPr>
        <p:txBody>
          <a:bodyPr lIns="0" tIns="0" rIns="0" bIns="0" rtlCol="0" anchor="t">
            <a:spAutoFit/>
          </a:bodyPr>
          <a:lstStyle/>
          <a:p>
            <a:pPr algn="just">
              <a:lnSpc>
                <a:spcPts val="2444"/>
              </a:lnSpc>
              <a:spcBef>
                <a:spcPct val="0"/>
              </a:spcBef>
            </a:pPr>
            <a:r>
              <a:rPr lang="en-US" sz="1746" dirty="0">
                <a:solidFill>
                  <a:srgbClr val="00694C"/>
                </a:solidFill>
                <a:latin typeface="Raleway Semi-Bold"/>
              </a:rPr>
              <a:t>Sangareddy: Sangareddy district is emerging as a key player in the Rubber and plastic market. Its location along the National Highway and the proposed Regional Ring Road has attracted industries and logistics businesses. Government initiatives to boost infrastructure and connectivity further enhance its potential.</a:t>
            </a:r>
          </a:p>
        </p:txBody>
      </p:sp>
      <p:sp>
        <p:nvSpPr>
          <p:cNvPr id="11" name="TextBox 11"/>
          <p:cNvSpPr txBox="1"/>
          <p:nvPr/>
        </p:nvSpPr>
        <p:spPr>
          <a:xfrm>
            <a:off x="11184961" y="4916267"/>
            <a:ext cx="3912437" cy="1887855"/>
          </a:xfrm>
          <a:prstGeom prst="rect">
            <a:avLst/>
          </a:prstGeom>
        </p:spPr>
        <p:txBody>
          <a:bodyPr lIns="0" tIns="0" rIns="0" bIns="0" rtlCol="0" anchor="t">
            <a:spAutoFit/>
          </a:bodyPr>
          <a:lstStyle/>
          <a:p>
            <a:pPr algn="just">
              <a:lnSpc>
                <a:spcPts val="2520"/>
              </a:lnSpc>
              <a:spcBef>
                <a:spcPct val="0"/>
              </a:spcBef>
            </a:pPr>
            <a:r>
              <a:rPr lang="en-US" sz="1800">
                <a:solidFill>
                  <a:srgbClr val="00694C"/>
                </a:solidFill>
                <a:latin typeface="Raleway Semi-Bold"/>
              </a:rPr>
              <a:t>Warangal Urban: The district's industrial parks and improved road networks have encouraged businesses to invest in commercial properties. Its central location in the state also adds to its attractiveness.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A9DFD0"/>
        </a:solidFill>
        <a:effectLst/>
      </p:bgPr>
    </p:bg>
    <p:spTree>
      <p:nvGrpSpPr>
        <p:cNvPr id="1" name=""/>
        <p:cNvGrpSpPr/>
        <p:nvPr/>
      </p:nvGrpSpPr>
      <p:grpSpPr>
        <a:xfrm>
          <a:off x="0" y="0"/>
          <a:ext cx="0" cy="0"/>
          <a:chOff x="0" y="0"/>
          <a:chExt cx="0" cy="0"/>
        </a:xfrm>
      </p:grpSpPr>
      <p:sp>
        <p:nvSpPr>
          <p:cNvPr id="2" name="Freeform 2"/>
          <p:cNvSpPr/>
          <p:nvPr/>
        </p:nvSpPr>
        <p:spPr>
          <a:xfrm>
            <a:off x="8999104" y="231473"/>
            <a:ext cx="9154819" cy="9824054"/>
          </a:xfrm>
          <a:custGeom>
            <a:avLst/>
            <a:gdLst/>
            <a:ahLst/>
            <a:cxnLst/>
            <a:rect l="l" t="t" r="r" b="b"/>
            <a:pathLst>
              <a:path w="9154819" h="9824054">
                <a:moveTo>
                  <a:pt x="0" y="0"/>
                </a:moveTo>
                <a:lnTo>
                  <a:pt x="9154819" y="0"/>
                </a:lnTo>
                <a:lnTo>
                  <a:pt x="9154819" y="9824054"/>
                </a:lnTo>
                <a:lnTo>
                  <a:pt x="0" y="9824054"/>
                </a:lnTo>
                <a:lnTo>
                  <a:pt x="0" y="0"/>
                </a:lnTo>
                <a:close/>
              </a:path>
            </a:pathLst>
          </a:custGeom>
          <a:blipFill>
            <a:blip r:embed="rId2"/>
            <a:stretch>
              <a:fillRect l="-416" r="-7625" b="-681"/>
            </a:stretch>
          </a:blipFill>
        </p:spPr>
        <p:txBody>
          <a:bodyPr/>
          <a:lstStyle/>
          <a:p>
            <a:endParaRPr lang="en-US"/>
          </a:p>
        </p:txBody>
      </p:sp>
      <p:sp>
        <p:nvSpPr>
          <p:cNvPr id="3" name="TextBox 3"/>
          <p:cNvSpPr txBox="1"/>
          <p:nvPr/>
        </p:nvSpPr>
        <p:spPr>
          <a:xfrm>
            <a:off x="1028700" y="1595192"/>
            <a:ext cx="7924800" cy="864557"/>
          </a:xfrm>
          <a:prstGeom prst="rect">
            <a:avLst/>
          </a:prstGeom>
        </p:spPr>
        <p:txBody>
          <a:bodyPr lIns="0" tIns="0" rIns="0" bIns="0" rtlCol="0" anchor="t">
            <a:spAutoFit/>
          </a:bodyPr>
          <a:lstStyle/>
          <a:p>
            <a:pPr marL="0" lvl="1" indent="0">
              <a:lnSpc>
                <a:spcPts val="6247"/>
              </a:lnSpc>
            </a:pPr>
            <a:r>
              <a:rPr lang="en-US" sz="6941" spc="-319">
                <a:solidFill>
                  <a:srgbClr val="00694C"/>
                </a:solidFill>
                <a:latin typeface="Raleway Medium"/>
              </a:rPr>
              <a:t>About Telangana </a:t>
            </a:r>
          </a:p>
        </p:txBody>
      </p:sp>
      <p:sp>
        <p:nvSpPr>
          <p:cNvPr id="4" name="TextBox 4"/>
          <p:cNvSpPr txBox="1"/>
          <p:nvPr/>
        </p:nvSpPr>
        <p:spPr>
          <a:xfrm>
            <a:off x="545401" y="2927004"/>
            <a:ext cx="7688169" cy="4854792"/>
          </a:xfrm>
          <a:prstGeom prst="rect">
            <a:avLst/>
          </a:prstGeom>
        </p:spPr>
        <p:txBody>
          <a:bodyPr lIns="0" tIns="0" rIns="0" bIns="0" rtlCol="0" anchor="t">
            <a:spAutoFit/>
          </a:bodyPr>
          <a:lstStyle/>
          <a:p>
            <a:pPr marL="591884" lvl="1" indent="-295942">
              <a:lnSpc>
                <a:spcPts val="3838"/>
              </a:lnSpc>
              <a:buFont typeface="Arial"/>
              <a:buChar char="•"/>
            </a:pPr>
            <a:r>
              <a:rPr lang="en-US" sz="2741">
                <a:solidFill>
                  <a:srgbClr val="00694C"/>
                </a:solidFill>
                <a:latin typeface="Raleway"/>
              </a:rPr>
              <a:t>Telangana is India's youngest state, formed in 2014. capital city is Hyderabad, is a global IT hub with famous landmarks like the Charminar.</a:t>
            </a:r>
          </a:p>
          <a:p>
            <a:pPr marL="591884" lvl="1" indent="-295942">
              <a:lnSpc>
                <a:spcPts val="3838"/>
              </a:lnSpc>
              <a:buFont typeface="Arial"/>
              <a:buChar char="•"/>
            </a:pPr>
            <a:r>
              <a:rPr lang="en-US" sz="2741">
                <a:solidFill>
                  <a:srgbClr val="00694C"/>
                </a:solidFill>
                <a:latin typeface="Raleway"/>
              </a:rPr>
              <a:t>The state has seen fast economic growth, especially in IT, pharmaceuticals, and manufacturing. </a:t>
            </a:r>
          </a:p>
          <a:p>
            <a:pPr marL="591884" lvl="1" indent="-295942">
              <a:lnSpc>
                <a:spcPts val="3838"/>
              </a:lnSpc>
              <a:buFont typeface="Arial"/>
              <a:buChar char="•"/>
            </a:pPr>
            <a:r>
              <a:rPr lang="en-US" sz="2741">
                <a:solidFill>
                  <a:srgbClr val="00694C"/>
                </a:solidFill>
                <a:latin typeface="Raleway"/>
              </a:rPr>
              <a:t>Telugu and Urdu are the official languages.</a:t>
            </a:r>
          </a:p>
          <a:p>
            <a:pPr marL="591884" lvl="1" indent="-295942">
              <a:lnSpc>
                <a:spcPts val="3838"/>
              </a:lnSpc>
              <a:buFont typeface="Arial"/>
              <a:buChar char="•"/>
            </a:pPr>
            <a:r>
              <a:rPr lang="en-US" sz="2741">
                <a:solidFill>
                  <a:srgbClr val="00694C"/>
                </a:solidFill>
                <a:latin typeface="Raleway"/>
              </a:rPr>
              <a:t> Government is focused on digital services, development projects, education.</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BF6F1"/>
        </a:solidFill>
        <a:effectLst/>
      </p:bgPr>
    </p:bg>
    <p:spTree>
      <p:nvGrpSpPr>
        <p:cNvPr id="1" name=""/>
        <p:cNvGrpSpPr/>
        <p:nvPr/>
      </p:nvGrpSpPr>
      <p:grpSpPr>
        <a:xfrm>
          <a:off x="0" y="0"/>
          <a:ext cx="0" cy="0"/>
          <a:chOff x="0" y="0"/>
          <a:chExt cx="0" cy="0"/>
        </a:xfrm>
      </p:grpSpPr>
      <p:grpSp>
        <p:nvGrpSpPr>
          <p:cNvPr id="2" name="Group 2"/>
          <p:cNvGrpSpPr/>
          <p:nvPr/>
        </p:nvGrpSpPr>
        <p:grpSpPr>
          <a:xfrm>
            <a:off x="6588617" y="3089312"/>
            <a:ext cx="4731520" cy="2823400"/>
            <a:chOff x="0" y="0"/>
            <a:chExt cx="1246162" cy="743611"/>
          </a:xfrm>
        </p:grpSpPr>
        <p:sp>
          <p:nvSpPr>
            <p:cNvPr id="3" name="Freeform 3"/>
            <p:cNvSpPr/>
            <p:nvPr/>
          </p:nvSpPr>
          <p:spPr>
            <a:xfrm>
              <a:off x="0" y="0"/>
              <a:ext cx="1246162" cy="743611"/>
            </a:xfrm>
            <a:custGeom>
              <a:avLst/>
              <a:gdLst/>
              <a:ahLst/>
              <a:cxnLst/>
              <a:rect l="l" t="t" r="r" b="b"/>
              <a:pathLst>
                <a:path w="1246162" h="743611">
                  <a:moveTo>
                    <a:pt x="13090" y="0"/>
                  </a:moveTo>
                  <a:lnTo>
                    <a:pt x="1233072" y="0"/>
                  </a:lnTo>
                  <a:cubicBezTo>
                    <a:pt x="1240301" y="0"/>
                    <a:pt x="1246162" y="5861"/>
                    <a:pt x="1246162" y="13090"/>
                  </a:cubicBezTo>
                  <a:lnTo>
                    <a:pt x="1246162" y="730522"/>
                  </a:lnTo>
                  <a:cubicBezTo>
                    <a:pt x="1246162" y="733993"/>
                    <a:pt x="1244783" y="737323"/>
                    <a:pt x="1242328" y="739778"/>
                  </a:cubicBezTo>
                  <a:cubicBezTo>
                    <a:pt x="1239873" y="742232"/>
                    <a:pt x="1236543" y="743611"/>
                    <a:pt x="1233072" y="743611"/>
                  </a:cubicBezTo>
                  <a:lnTo>
                    <a:pt x="13090" y="743611"/>
                  </a:lnTo>
                  <a:cubicBezTo>
                    <a:pt x="5861" y="743611"/>
                    <a:pt x="0" y="737751"/>
                    <a:pt x="0" y="730522"/>
                  </a:cubicBezTo>
                  <a:lnTo>
                    <a:pt x="0" y="13090"/>
                  </a:lnTo>
                  <a:cubicBezTo>
                    <a:pt x="0" y="5861"/>
                    <a:pt x="5861" y="0"/>
                    <a:pt x="13090" y="0"/>
                  </a:cubicBezTo>
                  <a:close/>
                </a:path>
              </a:pathLst>
            </a:custGeom>
            <a:solidFill>
              <a:srgbClr val="A9DFD0"/>
            </a:solidFill>
          </p:spPr>
          <p:txBody>
            <a:bodyPr/>
            <a:lstStyle/>
            <a:p>
              <a:endParaRPr lang="en-US"/>
            </a:p>
          </p:txBody>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028700" y="3056378"/>
            <a:ext cx="5097830" cy="2925127"/>
            <a:chOff x="0" y="0"/>
            <a:chExt cx="1342638" cy="770404"/>
          </a:xfrm>
        </p:grpSpPr>
        <p:sp>
          <p:nvSpPr>
            <p:cNvPr id="6" name="Freeform 6"/>
            <p:cNvSpPr/>
            <p:nvPr/>
          </p:nvSpPr>
          <p:spPr>
            <a:xfrm>
              <a:off x="0" y="0"/>
              <a:ext cx="1342638" cy="770404"/>
            </a:xfrm>
            <a:custGeom>
              <a:avLst/>
              <a:gdLst/>
              <a:ahLst/>
              <a:cxnLst/>
              <a:rect l="l" t="t" r="r" b="b"/>
              <a:pathLst>
                <a:path w="1342638" h="770404">
                  <a:moveTo>
                    <a:pt x="12149" y="0"/>
                  </a:moveTo>
                  <a:lnTo>
                    <a:pt x="1330489" y="0"/>
                  </a:lnTo>
                  <a:cubicBezTo>
                    <a:pt x="1333711" y="0"/>
                    <a:pt x="1336801" y="1280"/>
                    <a:pt x="1339080" y="3558"/>
                  </a:cubicBezTo>
                  <a:cubicBezTo>
                    <a:pt x="1341358" y="5837"/>
                    <a:pt x="1342638" y="8927"/>
                    <a:pt x="1342638" y="12149"/>
                  </a:cubicBezTo>
                  <a:lnTo>
                    <a:pt x="1342638" y="758255"/>
                  </a:lnTo>
                  <a:cubicBezTo>
                    <a:pt x="1342638" y="764964"/>
                    <a:pt x="1337199" y="770404"/>
                    <a:pt x="1330489" y="770404"/>
                  </a:cubicBezTo>
                  <a:lnTo>
                    <a:pt x="12149" y="770404"/>
                  </a:lnTo>
                  <a:cubicBezTo>
                    <a:pt x="8927" y="770404"/>
                    <a:pt x="5837" y="769124"/>
                    <a:pt x="3558" y="766845"/>
                  </a:cubicBezTo>
                  <a:cubicBezTo>
                    <a:pt x="1280" y="764567"/>
                    <a:pt x="0" y="761477"/>
                    <a:pt x="0" y="758255"/>
                  </a:cubicBezTo>
                  <a:lnTo>
                    <a:pt x="0" y="12149"/>
                  </a:lnTo>
                  <a:cubicBezTo>
                    <a:pt x="0" y="5439"/>
                    <a:pt x="5439" y="0"/>
                    <a:pt x="12149" y="0"/>
                  </a:cubicBezTo>
                  <a:close/>
                </a:path>
              </a:pathLst>
            </a:custGeom>
            <a:solidFill>
              <a:srgbClr val="A9DFD0"/>
            </a:solidFill>
          </p:spPr>
          <p:txBody>
            <a:bodyPr/>
            <a:lstStyle/>
            <a:p>
              <a:endParaRPr lang="en-US"/>
            </a:p>
          </p:txBody>
        </p:sp>
        <p:sp>
          <p:nvSpPr>
            <p:cNvPr id="7" name="TextBox 7"/>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11782224" y="3089312"/>
            <a:ext cx="4736269" cy="2823400"/>
            <a:chOff x="0" y="0"/>
            <a:chExt cx="1247412" cy="743611"/>
          </a:xfrm>
        </p:grpSpPr>
        <p:sp>
          <p:nvSpPr>
            <p:cNvPr id="9" name="Freeform 9"/>
            <p:cNvSpPr/>
            <p:nvPr/>
          </p:nvSpPr>
          <p:spPr>
            <a:xfrm>
              <a:off x="0" y="0"/>
              <a:ext cx="1247412" cy="743611"/>
            </a:xfrm>
            <a:custGeom>
              <a:avLst/>
              <a:gdLst/>
              <a:ahLst/>
              <a:cxnLst/>
              <a:rect l="l" t="t" r="r" b="b"/>
              <a:pathLst>
                <a:path w="1247412" h="743611">
                  <a:moveTo>
                    <a:pt x="13077" y="0"/>
                  </a:moveTo>
                  <a:lnTo>
                    <a:pt x="1234336" y="0"/>
                  </a:lnTo>
                  <a:cubicBezTo>
                    <a:pt x="1237804" y="0"/>
                    <a:pt x="1241130" y="1378"/>
                    <a:pt x="1243582" y="3830"/>
                  </a:cubicBezTo>
                  <a:cubicBezTo>
                    <a:pt x="1246035" y="6282"/>
                    <a:pt x="1247412" y="9609"/>
                    <a:pt x="1247412" y="13077"/>
                  </a:cubicBezTo>
                  <a:lnTo>
                    <a:pt x="1247412" y="730535"/>
                  </a:lnTo>
                  <a:cubicBezTo>
                    <a:pt x="1247412" y="734003"/>
                    <a:pt x="1246035" y="737329"/>
                    <a:pt x="1243582" y="739781"/>
                  </a:cubicBezTo>
                  <a:cubicBezTo>
                    <a:pt x="1241130" y="742234"/>
                    <a:pt x="1237804" y="743611"/>
                    <a:pt x="1234336" y="743611"/>
                  </a:cubicBezTo>
                  <a:lnTo>
                    <a:pt x="13077" y="743611"/>
                  </a:lnTo>
                  <a:cubicBezTo>
                    <a:pt x="9609" y="743611"/>
                    <a:pt x="6282" y="742234"/>
                    <a:pt x="3830" y="739781"/>
                  </a:cubicBezTo>
                  <a:cubicBezTo>
                    <a:pt x="1378" y="737329"/>
                    <a:pt x="0" y="734003"/>
                    <a:pt x="0" y="730535"/>
                  </a:cubicBezTo>
                  <a:lnTo>
                    <a:pt x="0" y="13077"/>
                  </a:lnTo>
                  <a:cubicBezTo>
                    <a:pt x="0" y="9609"/>
                    <a:pt x="1378" y="6282"/>
                    <a:pt x="3830" y="3830"/>
                  </a:cubicBezTo>
                  <a:cubicBezTo>
                    <a:pt x="6282" y="1378"/>
                    <a:pt x="9609" y="0"/>
                    <a:pt x="13077" y="0"/>
                  </a:cubicBezTo>
                  <a:close/>
                </a:path>
              </a:pathLst>
            </a:custGeom>
            <a:solidFill>
              <a:srgbClr val="A9DFD0"/>
            </a:solidFill>
          </p:spPr>
          <p:txBody>
            <a:bodyPr/>
            <a:lstStyle/>
            <a:p>
              <a:endParaRPr lang="en-US"/>
            </a:p>
          </p:txBody>
        </p:sp>
        <p:sp>
          <p:nvSpPr>
            <p:cNvPr id="10" name="TextBox 10"/>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sp>
        <p:nvSpPr>
          <p:cNvPr id="11" name="TextBox 11"/>
          <p:cNvSpPr txBox="1"/>
          <p:nvPr/>
        </p:nvSpPr>
        <p:spPr>
          <a:xfrm>
            <a:off x="1853864" y="3466914"/>
            <a:ext cx="3115503" cy="432304"/>
          </a:xfrm>
          <a:prstGeom prst="rect">
            <a:avLst/>
          </a:prstGeom>
        </p:spPr>
        <p:txBody>
          <a:bodyPr lIns="0" tIns="0" rIns="0" bIns="0" rtlCol="0" anchor="t">
            <a:spAutoFit/>
          </a:bodyPr>
          <a:lstStyle/>
          <a:p>
            <a:pPr marL="0" lvl="1" indent="0" algn="ctr">
              <a:lnSpc>
                <a:spcPts val="3011"/>
              </a:lnSpc>
            </a:pPr>
            <a:r>
              <a:rPr lang="en-US" sz="3346" spc="-153">
                <a:solidFill>
                  <a:srgbClr val="00694C"/>
                </a:solidFill>
                <a:latin typeface="Raleway Medium"/>
              </a:rPr>
              <a:t>TS-iPASS.</a:t>
            </a:r>
          </a:p>
        </p:txBody>
      </p:sp>
      <p:sp>
        <p:nvSpPr>
          <p:cNvPr id="12" name="TextBox 12"/>
          <p:cNvSpPr txBox="1"/>
          <p:nvPr/>
        </p:nvSpPr>
        <p:spPr>
          <a:xfrm>
            <a:off x="7063756" y="3312757"/>
            <a:ext cx="3447341" cy="381001"/>
          </a:xfrm>
          <a:prstGeom prst="rect">
            <a:avLst/>
          </a:prstGeom>
        </p:spPr>
        <p:txBody>
          <a:bodyPr lIns="0" tIns="0" rIns="0" bIns="0" rtlCol="0" anchor="t">
            <a:spAutoFit/>
          </a:bodyPr>
          <a:lstStyle/>
          <a:p>
            <a:pPr marL="0" lvl="1" indent="0" algn="ctr">
              <a:lnSpc>
                <a:spcPts val="2700"/>
              </a:lnSpc>
            </a:pPr>
            <a:r>
              <a:rPr lang="en-US" sz="3000" spc="-138">
                <a:solidFill>
                  <a:srgbClr val="00694C"/>
                </a:solidFill>
                <a:latin typeface="Raleway Medium"/>
              </a:rPr>
              <a:t>Dharani </a:t>
            </a:r>
          </a:p>
        </p:txBody>
      </p:sp>
      <p:sp>
        <p:nvSpPr>
          <p:cNvPr id="13" name="TextBox 13"/>
          <p:cNvSpPr txBox="1"/>
          <p:nvPr/>
        </p:nvSpPr>
        <p:spPr>
          <a:xfrm>
            <a:off x="10962594" y="3408008"/>
            <a:ext cx="6079511" cy="381000"/>
          </a:xfrm>
          <a:prstGeom prst="rect">
            <a:avLst/>
          </a:prstGeom>
        </p:spPr>
        <p:txBody>
          <a:bodyPr lIns="0" tIns="0" rIns="0" bIns="0" rtlCol="0" anchor="t">
            <a:spAutoFit/>
          </a:bodyPr>
          <a:lstStyle/>
          <a:p>
            <a:pPr marL="0" lvl="1" indent="0" algn="ctr">
              <a:lnSpc>
                <a:spcPts val="2700"/>
              </a:lnSpc>
            </a:pPr>
            <a:r>
              <a:rPr lang="en-US" sz="3000" spc="-138">
                <a:solidFill>
                  <a:srgbClr val="00694C"/>
                </a:solidFill>
                <a:latin typeface="Raleway Medium"/>
              </a:rPr>
              <a:t>Mission Bhagiratha</a:t>
            </a:r>
          </a:p>
        </p:txBody>
      </p:sp>
      <p:sp>
        <p:nvSpPr>
          <p:cNvPr id="14" name="TextBox 14"/>
          <p:cNvSpPr txBox="1"/>
          <p:nvPr/>
        </p:nvSpPr>
        <p:spPr>
          <a:xfrm>
            <a:off x="1528690" y="4156196"/>
            <a:ext cx="4097850" cy="1139509"/>
          </a:xfrm>
          <a:prstGeom prst="rect">
            <a:avLst/>
          </a:prstGeom>
        </p:spPr>
        <p:txBody>
          <a:bodyPr lIns="0" tIns="0" rIns="0" bIns="0" rtlCol="0" anchor="t">
            <a:spAutoFit/>
          </a:bodyPr>
          <a:lstStyle/>
          <a:p>
            <a:pPr algn="just">
              <a:lnSpc>
                <a:spcPts val="2292"/>
              </a:lnSpc>
              <a:spcBef>
                <a:spcPct val="0"/>
              </a:spcBef>
            </a:pPr>
            <a:r>
              <a:rPr lang="en-US" sz="1637">
                <a:solidFill>
                  <a:srgbClr val="00694C"/>
                </a:solidFill>
                <a:latin typeface="Raleway Semi-Bold"/>
              </a:rPr>
              <a:t>This  process for obtaining approvals and permissions has led to a significant increase in approved projects, investments, and job creation.</a:t>
            </a:r>
          </a:p>
        </p:txBody>
      </p:sp>
      <p:sp>
        <p:nvSpPr>
          <p:cNvPr id="15" name="TextBox 15"/>
          <p:cNvSpPr txBox="1"/>
          <p:nvPr/>
        </p:nvSpPr>
        <p:spPr>
          <a:xfrm>
            <a:off x="7022612" y="3861118"/>
            <a:ext cx="4041895" cy="1854720"/>
          </a:xfrm>
          <a:prstGeom prst="rect">
            <a:avLst/>
          </a:prstGeom>
        </p:spPr>
        <p:txBody>
          <a:bodyPr lIns="0" tIns="0" rIns="0" bIns="0" rtlCol="0" anchor="t">
            <a:spAutoFit/>
          </a:bodyPr>
          <a:lstStyle/>
          <a:p>
            <a:pPr algn="just">
              <a:lnSpc>
                <a:spcPts val="2149"/>
              </a:lnSpc>
              <a:spcBef>
                <a:spcPct val="0"/>
              </a:spcBef>
            </a:pPr>
            <a:r>
              <a:rPr lang="en-US" sz="1535">
                <a:solidFill>
                  <a:srgbClr val="00694C"/>
                </a:solidFill>
                <a:latin typeface="Raleway Semi-Bold"/>
              </a:rPr>
              <a:t>Dharani Integrated Land Records is the official portal for registration of agricultural and non-agricultural public property in the state of Telangana. Dharani was started by the Telangana government (land administration department) for the first time in the country</a:t>
            </a:r>
          </a:p>
        </p:txBody>
      </p:sp>
      <p:sp>
        <p:nvSpPr>
          <p:cNvPr id="16" name="TextBox 16"/>
          <p:cNvSpPr txBox="1"/>
          <p:nvPr/>
        </p:nvSpPr>
        <p:spPr>
          <a:xfrm>
            <a:off x="12253587" y="3861118"/>
            <a:ext cx="3615445" cy="1761596"/>
          </a:xfrm>
          <a:prstGeom prst="rect">
            <a:avLst/>
          </a:prstGeom>
        </p:spPr>
        <p:txBody>
          <a:bodyPr lIns="0" tIns="0" rIns="0" bIns="0" rtlCol="0" anchor="t">
            <a:spAutoFit/>
          </a:bodyPr>
          <a:lstStyle/>
          <a:p>
            <a:pPr algn="just">
              <a:lnSpc>
                <a:spcPts val="2039"/>
              </a:lnSpc>
              <a:spcBef>
                <a:spcPct val="0"/>
              </a:spcBef>
            </a:pPr>
            <a:r>
              <a:rPr lang="en-US" sz="1456">
                <a:solidFill>
                  <a:srgbClr val="00694C"/>
                </a:solidFill>
                <a:latin typeface="Raleway Semi-Bold"/>
              </a:rPr>
              <a:t>Bhagiratha is a significant water project in Telangana, aimed at providing clean piped water to millions of people in both urban and rural areas. The project sources water from Rivers Godavari and Krishna and is scheduled for completion by December 2018, </a:t>
            </a:r>
          </a:p>
        </p:txBody>
      </p:sp>
      <p:sp>
        <p:nvSpPr>
          <p:cNvPr id="17" name="TextBox 17"/>
          <p:cNvSpPr txBox="1"/>
          <p:nvPr/>
        </p:nvSpPr>
        <p:spPr>
          <a:xfrm>
            <a:off x="1432450" y="1095375"/>
            <a:ext cx="15120306" cy="1013354"/>
          </a:xfrm>
          <a:prstGeom prst="rect">
            <a:avLst/>
          </a:prstGeom>
        </p:spPr>
        <p:txBody>
          <a:bodyPr lIns="0" tIns="0" rIns="0" bIns="0" rtlCol="0" anchor="t">
            <a:spAutoFit/>
          </a:bodyPr>
          <a:lstStyle/>
          <a:p>
            <a:pPr marL="0" lvl="1" indent="0" algn="just">
              <a:lnSpc>
                <a:spcPts val="2562"/>
              </a:lnSpc>
            </a:pPr>
            <a:r>
              <a:rPr lang="en-US" sz="2847" spc="-130">
                <a:solidFill>
                  <a:srgbClr val="00694C"/>
                </a:solidFill>
                <a:latin typeface="Raleway Medium"/>
              </a:rPr>
              <a:t>2. What significant policies or initiatives were put into effect to enhance economic growth, investments, and employment in Telangana by the current government? Can we quantify the impact of these policies using available data?</a:t>
            </a:r>
          </a:p>
        </p:txBody>
      </p:sp>
      <p:grpSp>
        <p:nvGrpSpPr>
          <p:cNvPr id="18" name="Group 18"/>
          <p:cNvGrpSpPr/>
          <p:nvPr/>
        </p:nvGrpSpPr>
        <p:grpSpPr>
          <a:xfrm>
            <a:off x="10511097" y="6542461"/>
            <a:ext cx="5004126" cy="2823400"/>
            <a:chOff x="0" y="0"/>
            <a:chExt cx="1317959" cy="743611"/>
          </a:xfrm>
        </p:grpSpPr>
        <p:sp>
          <p:nvSpPr>
            <p:cNvPr id="19" name="Freeform 19"/>
            <p:cNvSpPr/>
            <p:nvPr/>
          </p:nvSpPr>
          <p:spPr>
            <a:xfrm>
              <a:off x="0" y="0"/>
              <a:ext cx="1317959" cy="743611"/>
            </a:xfrm>
            <a:custGeom>
              <a:avLst/>
              <a:gdLst/>
              <a:ahLst/>
              <a:cxnLst/>
              <a:rect l="l" t="t" r="r" b="b"/>
              <a:pathLst>
                <a:path w="1317959" h="743611">
                  <a:moveTo>
                    <a:pt x="12377" y="0"/>
                  </a:moveTo>
                  <a:lnTo>
                    <a:pt x="1305582" y="0"/>
                  </a:lnTo>
                  <a:cubicBezTo>
                    <a:pt x="1308865" y="0"/>
                    <a:pt x="1312013" y="1304"/>
                    <a:pt x="1314334" y="3625"/>
                  </a:cubicBezTo>
                  <a:cubicBezTo>
                    <a:pt x="1316655" y="5946"/>
                    <a:pt x="1317959" y="9094"/>
                    <a:pt x="1317959" y="12377"/>
                  </a:cubicBezTo>
                  <a:lnTo>
                    <a:pt x="1317959" y="731235"/>
                  </a:lnTo>
                  <a:cubicBezTo>
                    <a:pt x="1317959" y="734517"/>
                    <a:pt x="1316655" y="737665"/>
                    <a:pt x="1314334" y="739986"/>
                  </a:cubicBezTo>
                  <a:cubicBezTo>
                    <a:pt x="1312013" y="742308"/>
                    <a:pt x="1308865" y="743611"/>
                    <a:pt x="1305582" y="743611"/>
                  </a:cubicBezTo>
                  <a:lnTo>
                    <a:pt x="12377" y="743611"/>
                  </a:lnTo>
                  <a:cubicBezTo>
                    <a:pt x="9094" y="743611"/>
                    <a:pt x="5946" y="742308"/>
                    <a:pt x="3625" y="739986"/>
                  </a:cubicBezTo>
                  <a:cubicBezTo>
                    <a:pt x="1304" y="737665"/>
                    <a:pt x="0" y="734517"/>
                    <a:pt x="0" y="731235"/>
                  </a:cubicBezTo>
                  <a:lnTo>
                    <a:pt x="0" y="12377"/>
                  </a:lnTo>
                  <a:cubicBezTo>
                    <a:pt x="0" y="9094"/>
                    <a:pt x="1304" y="5946"/>
                    <a:pt x="3625" y="3625"/>
                  </a:cubicBezTo>
                  <a:cubicBezTo>
                    <a:pt x="5946" y="1304"/>
                    <a:pt x="9094" y="0"/>
                    <a:pt x="12377" y="0"/>
                  </a:cubicBezTo>
                  <a:close/>
                </a:path>
              </a:pathLst>
            </a:custGeom>
            <a:solidFill>
              <a:srgbClr val="A9DFD0"/>
            </a:solidFill>
          </p:spPr>
          <p:txBody>
            <a:bodyPr/>
            <a:lstStyle/>
            <a:p>
              <a:endParaRPr lang="en-US"/>
            </a:p>
          </p:txBody>
        </p:sp>
        <p:sp>
          <p:nvSpPr>
            <p:cNvPr id="20" name="TextBox 20"/>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grpSp>
        <p:nvGrpSpPr>
          <p:cNvPr id="21" name="Group 21"/>
          <p:cNvGrpSpPr/>
          <p:nvPr/>
        </p:nvGrpSpPr>
        <p:grpSpPr>
          <a:xfrm>
            <a:off x="3411616" y="6542461"/>
            <a:ext cx="5097830" cy="2823400"/>
            <a:chOff x="0" y="0"/>
            <a:chExt cx="1342638" cy="743611"/>
          </a:xfrm>
        </p:grpSpPr>
        <p:sp>
          <p:nvSpPr>
            <p:cNvPr id="22" name="Freeform 22"/>
            <p:cNvSpPr/>
            <p:nvPr/>
          </p:nvSpPr>
          <p:spPr>
            <a:xfrm>
              <a:off x="0" y="0"/>
              <a:ext cx="1342638" cy="743611"/>
            </a:xfrm>
            <a:custGeom>
              <a:avLst/>
              <a:gdLst/>
              <a:ahLst/>
              <a:cxnLst/>
              <a:rect l="l" t="t" r="r" b="b"/>
              <a:pathLst>
                <a:path w="1342638" h="743611">
                  <a:moveTo>
                    <a:pt x="12149" y="0"/>
                  </a:moveTo>
                  <a:lnTo>
                    <a:pt x="1330489" y="0"/>
                  </a:lnTo>
                  <a:cubicBezTo>
                    <a:pt x="1333711" y="0"/>
                    <a:pt x="1336801" y="1280"/>
                    <a:pt x="1339080" y="3558"/>
                  </a:cubicBezTo>
                  <a:cubicBezTo>
                    <a:pt x="1341358" y="5837"/>
                    <a:pt x="1342638" y="8927"/>
                    <a:pt x="1342638" y="12149"/>
                  </a:cubicBezTo>
                  <a:lnTo>
                    <a:pt x="1342638" y="731462"/>
                  </a:lnTo>
                  <a:cubicBezTo>
                    <a:pt x="1342638" y="738172"/>
                    <a:pt x="1337199" y="743611"/>
                    <a:pt x="1330489" y="743611"/>
                  </a:cubicBezTo>
                  <a:lnTo>
                    <a:pt x="12149" y="743611"/>
                  </a:lnTo>
                  <a:cubicBezTo>
                    <a:pt x="5439" y="743611"/>
                    <a:pt x="0" y="738172"/>
                    <a:pt x="0" y="731462"/>
                  </a:cubicBezTo>
                  <a:lnTo>
                    <a:pt x="0" y="12149"/>
                  </a:lnTo>
                  <a:cubicBezTo>
                    <a:pt x="0" y="5439"/>
                    <a:pt x="5439" y="0"/>
                    <a:pt x="12149" y="0"/>
                  </a:cubicBezTo>
                  <a:close/>
                </a:path>
              </a:pathLst>
            </a:custGeom>
            <a:solidFill>
              <a:srgbClr val="A9DFD0"/>
            </a:solidFill>
          </p:spPr>
          <p:txBody>
            <a:bodyPr/>
            <a:lstStyle/>
            <a:p>
              <a:endParaRPr lang="en-US"/>
            </a:p>
          </p:txBody>
        </p:sp>
        <p:sp>
          <p:nvSpPr>
            <p:cNvPr id="23" name="TextBox 23"/>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sp>
        <p:nvSpPr>
          <p:cNvPr id="24" name="TextBox 24"/>
          <p:cNvSpPr txBox="1"/>
          <p:nvPr/>
        </p:nvSpPr>
        <p:spPr>
          <a:xfrm>
            <a:off x="4123740" y="7508752"/>
            <a:ext cx="3847135" cy="1573530"/>
          </a:xfrm>
          <a:prstGeom prst="rect">
            <a:avLst/>
          </a:prstGeom>
        </p:spPr>
        <p:txBody>
          <a:bodyPr lIns="0" tIns="0" rIns="0" bIns="0" rtlCol="0" anchor="t">
            <a:spAutoFit/>
          </a:bodyPr>
          <a:lstStyle/>
          <a:p>
            <a:pPr algn="just">
              <a:lnSpc>
                <a:spcPts val="2520"/>
              </a:lnSpc>
              <a:spcBef>
                <a:spcPct val="0"/>
              </a:spcBef>
            </a:pPr>
            <a:r>
              <a:rPr lang="en-US" sz="1800">
                <a:solidFill>
                  <a:srgbClr val="00694C"/>
                </a:solidFill>
                <a:latin typeface="Raleway Semi-Bold"/>
              </a:rPr>
              <a:t>Initiative innovation and entrepreneurship, contributing to economic growth and job opportunities in the technology sector.</a:t>
            </a:r>
          </a:p>
        </p:txBody>
      </p:sp>
      <p:sp>
        <p:nvSpPr>
          <p:cNvPr id="25" name="TextBox 25"/>
          <p:cNvSpPr txBox="1"/>
          <p:nvPr/>
        </p:nvSpPr>
        <p:spPr>
          <a:xfrm>
            <a:off x="11064507" y="7665914"/>
            <a:ext cx="3898838" cy="1259205"/>
          </a:xfrm>
          <a:prstGeom prst="rect">
            <a:avLst/>
          </a:prstGeom>
        </p:spPr>
        <p:txBody>
          <a:bodyPr lIns="0" tIns="0" rIns="0" bIns="0" rtlCol="0" anchor="t">
            <a:spAutoFit/>
          </a:bodyPr>
          <a:lstStyle/>
          <a:p>
            <a:pPr algn="just">
              <a:lnSpc>
                <a:spcPts val="2520"/>
              </a:lnSpc>
              <a:spcBef>
                <a:spcPct val="0"/>
              </a:spcBef>
            </a:pPr>
            <a:r>
              <a:rPr lang="en-US" sz="1800">
                <a:solidFill>
                  <a:srgbClr val="00694C"/>
                </a:solidFill>
                <a:latin typeface="Raleway Semi-Bold"/>
              </a:rPr>
              <a:t>Heavy investments in infrastructure development have enhanced the state's attractiveness for businesses and residents.</a:t>
            </a:r>
          </a:p>
        </p:txBody>
      </p:sp>
      <p:sp>
        <p:nvSpPr>
          <p:cNvPr id="26" name="TextBox 26"/>
          <p:cNvSpPr txBox="1"/>
          <p:nvPr/>
        </p:nvSpPr>
        <p:spPr>
          <a:xfrm>
            <a:off x="4123740" y="6898199"/>
            <a:ext cx="3673582" cy="381000"/>
          </a:xfrm>
          <a:prstGeom prst="rect">
            <a:avLst/>
          </a:prstGeom>
        </p:spPr>
        <p:txBody>
          <a:bodyPr lIns="0" tIns="0" rIns="0" bIns="0" rtlCol="0" anchor="t">
            <a:spAutoFit/>
          </a:bodyPr>
          <a:lstStyle/>
          <a:p>
            <a:pPr marL="0" lvl="1" indent="0" algn="ctr">
              <a:lnSpc>
                <a:spcPts val="2700"/>
              </a:lnSpc>
            </a:pPr>
            <a:r>
              <a:rPr lang="en-US" sz="3000" spc="-138">
                <a:solidFill>
                  <a:srgbClr val="00694C"/>
                </a:solidFill>
                <a:latin typeface="Raleway Medium"/>
              </a:rPr>
              <a:t>T-Hub and T-Works.</a:t>
            </a:r>
          </a:p>
        </p:txBody>
      </p:sp>
      <p:sp>
        <p:nvSpPr>
          <p:cNvPr id="27" name="TextBox 27"/>
          <p:cNvSpPr txBox="1"/>
          <p:nvPr/>
        </p:nvSpPr>
        <p:spPr>
          <a:xfrm>
            <a:off x="11004620" y="6749609"/>
            <a:ext cx="3668273" cy="668655"/>
          </a:xfrm>
          <a:prstGeom prst="rect">
            <a:avLst/>
          </a:prstGeom>
        </p:spPr>
        <p:txBody>
          <a:bodyPr lIns="0" tIns="0" rIns="0" bIns="0" rtlCol="0" anchor="t">
            <a:spAutoFit/>
          </a:bodyPr>
          <a:lstStyle/>
          <a:p>
            <a:pPr marL="0" lvl="1" indent="0" algn="ctr">
              <a:lnSpc>
                <a:spcPts val="2520"/>
              </a:lnSpc>
            </a:pPr>
            <a:r>
              <a:rPr lang="en-US" sz="2800" spc="-128">
                <a:solidFill>
                  <a:srgbClr val="00694C"/>
                </a:solidFill>
                <a:latin typeface="Raleway Medium"/>
              </a:rPr>
              <a:t>Infrastructure Development</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BF6F1"/>
        </a:solidFill>
        <a:effectLst/>
      </p:bgPr>
    </p:bg>
    <p:spTree>
      <p:nvGrpSpPr>
        <p:cNvPr id="1" name=""/>
        <p:cNvGrpSpPr/>
        <p:nvPr/>
      </p:nvGrpSpPr>
      <p:grpSpPr>
        <a:xfrm>
          <a:off x="0" y="0"/>
          <a:ext cx="0" cy="0"/>
          <a:chOff x="0" y="0"/>
          <a:chExt cx="0" cy="0"/>
        </a:xfrm>
      </p:grpSpPr>
      <p:grpSp>
        <p:nvGrpSpPr>
          <p:cNvPr id="2" name="Group 2"/>
          <p:cNvGrpSpPr/>
          <p:nvPr/>
        </p:nvGrpSpPr>
        <p:grpSpPr>
          <a:xfrm>
            <a:off x="6497251" y="3400074"/>
            <a:ext cx="5293498" cy="5381014"/>
            <a:chOff x="0" y="0"/>
            <a:chExt cx="1394172" cy="1417222"/>
          </a:xfrm>
        </p:grpSpPr>
        <p:sp>
          <p:nvSpPr>
            <p:cNvPr id="3" name="Freeform 3"/>
            <p:cNvSpPr/>
            <p:nvPr/>
          </p:nvSpPr>
          <p:spPr>
            <a:xfrm>
              <a:off x="0" y="0"/>
              <a:ext cx="1394172" cy="1417222"/>
            </a:xfrm>
            <a:custGeom>
              <a:avLst/>
              <a:gdLst/>
              <a:ahLst/>
              <a:cxnLst/>
              <a:rect l="l" t="t" r="r" b="b"/>
              <a:pathLst>
                <a:path w="1394172" h="1417222">
                  <a:moveTo>
                    <a:pt x="11700" y="0"/>
                  </a:moveTo>
                  <a:lnTo>
                    <a:pt x="1382472" y="0"/>
                  </a:lnTo>
                  <a:cubicBezTo>
                    <a:pt x="1388934" y="0"/>
                    <a:pt x="1394172" y="5238"/>
                    <a:pt x="1394172" y="11700"/>
                  </a:cubicBezTo>
                  <a:lnTo>
                    <a:pt x="1394172" y="1405522"/>
                  </a:lnTo>
                  <a:cubicBezTo>
                    <a:pt x="1394172" y="1411984"/>
                    <a:pt x="1388934" y="1417222"/>
                    <a:pt x="1382472" y="1417222"/>
                  </a:cubicBezTo>
                  <a:lnTo>
                    <a:pt x="11700" y="1417222"/>
                  </a:lnTo>
                  <a:cubicBezTo>
                    <a:pt x="5238" y="1417222"/>
                    <a:pt x="0" y="1411984"/>
                    <a:pt x="0" y="1405522"/>
                  </a:cubicBezTo>
                  <a:lnTo>
                    <a:pt x="0" y="11700"/>
                  </a:lnTo>
                  <a:cubicBezTo>
                    <a:pt x="0" y="5238"/>
                    <a:pt x="5238" y="0"/>
                    <a:pt x="11700" y="0"/>
                  </a:cubicBezTo>
                  <a:close/>
                </a:path>
              </a:pathLst>
            </a:custGeom>
            <a:solidFill>
              <a:srgbClr val="A9DFD0"/>
            </a:solidFill>
          </p:spPr>
          <p:txBody>
            <a:bodyPr/>
            <a:lstStyle/>
            <a:p>
              <a:endParaRPr lang="en-US"/>
            </a:p>
          </p:txBody>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032304" y="3400074"/>
            <a:ext cx="5293498" cy="5381014"/>
            <a:chOff x="0" y="0"/>
            <a:chExt cx="1394172" cy="1417222"/>
          </a:xfrm>
        </p:grpSpPr>
        <p:sp>
          <p:nvSpPr>
            <p:cNvPr id="6" name="Freeform 6"/>
            <p:cNvSpPr/>
            <p:nvPr/>
          </p:nvSpPr>
          <p:spPr>
            <a:xfrm>
              <a:off x="0" y="0"/>
              <a:ext cx="1394172" cy="1417222"/>
            </a:xfrm>
            <a:custGeom>
              <a:avLst/>
              <a:gdLst/>
              <a:ahLst/>
              <a:cxnLst/>
              <a:rect l="l" t="t" r="r" b="b"/>
              <a:pathLst>
                <a:path w="1394172" h="1417222">
                  <a:moveTo>
                    <a:pt x="11700" y="0"/>
                  </a:moveTo>
                  <a:lnTo>
                    <a:pt x="1382472" y="0"/>
                  </a:lnTo>
                  <a:cubicBezTo>
                    <a:pt x="1388934" y="0"/>
                    <a:pt x="1394172" y="5238"/>
                    <a:pt x="1394172" y="11700"/>
                  </a:cubicBezTo>
                  <a:lnTo>
                    <a:pt x="1394172" y="1405522"/>
                  </a:lnTo>
                  <a:cubicBezTo>
                    <a:pt x="1394172" y="1411984"/>
                    <a:pt x="1388934" y="1417222"/>
                    <a:pt x="1382472" y="1417222"/>
                  </a:cubicBezTo>
                  <a:lnTo>
                    <a:pt x="11700" y="1417222"/>
                  </a:lnTo>
                  <a:cubicBezTo>
                    <a:pt x="5238" y="1417222"/>
                    <a:pt x="0" y="1411984"/>
                    <a:pt x="0" y="1405522"/>
                  </a:cubicBezTo>
                  <a:lnTo>
                    <a:pt x="0" y="11700"/>
                  </a:lnTo>
                  <a:cubicBezTo>
                    <a:pt x="0" y="5238"/>
                    <a:pt x="5238" y="0"/>
                    <a:pt x="11700" y="0"/>
                  </a:cubicBezTo>
                  <a:close/>
                </a:path>
              </a:pathLst>
            </a:custGeom>
            <a:solidFill>
              <a:srgbClr val="A9DFD0"/>
            </a:solidFill>
          </p:spPr>
          <p:txBody>
            <a:bodyPr/>
            <a:lstStyle/>
            <a:p>
              <a:endParaRPr lang="en-US"/>
            </a:p>
          </p:txBody>
        </p:sp>
        <p:sp>
          <p:nvSpPr>
            <p:cNvPr id="7" name="TextBox 7"/>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11965802" y="3400074"/>
            <a:ext cx="5293498" cy="5381014"/>
            <a:chOff x="0" y="0"/>
            <a:chExt cx="1394172" cy="1417222"/>
          </a:xfrm>
        </p:grpSpPr>
        <p:sp>
          <p:nvSpPr>
            <p:cNvPr id="9" name="Freeform 9"/>
            <p:cNvSpPr/>
            <p:nvPr/>
          </p:nvSpPr>
          <p:spPr>
            <a:xfrm>
              <a:off x="0" y="0"/>
              <a:ext cx="1394172" cy="1417222"/>
            </a:xfrm>
            <a:custGeom>
              <a:avLst/>
              <a:gdLst/>
              <a:ahLst/>
              <a:cxnLst/>
              <a:rect l="l" t="t" r="r" b="b"/>
              <a:pathLst>
                <a:path w="1394172" h="1417222">
                  <a:moveTo>
                    <a:pt x="11700" y="0"/>
                  </a:moveTo>
                  <a:lnTo>
                    <a:pt x="1382472" y="0"/>
                  </a:lnTo>
                  <a:cubicBezTo>
                    <a:pt x="1388934" y="0"/>
                    <a:pt x="1394172" y="5238"/>
                    <a:pt x="1394172" y="11700"/>
                  </a:cubicBezTo>
                  <a:lnTo>
                    <a:pt x="1394172" y="1405522"/>
                  </a:lnTo>
                  <a:cubicBezTo>
                    <a:pt x="1394172" y="1411984"/>
                    <a:pt x="1388934" y="1417222"/>
                    <a:pt x="1382472" y="1417222"/>
                  </a:cubicBezTo>
                  <a:lnTo>
                    <a:pt x="11700" y="1417222"/>
                  </a:lnTo>
                  <a:cubicBezTo>
                    <a:pt x="5238" y="1417222"/>
                    <a:pt x="0" y="1411984"/>
                    <a:pt x="0" y="1405522"/>
                  </a:cubicBezTo>
                  <a:lnTo>
                    <a:pt x="0" y="11700"/>
                  </a:lnTo>
                  <a:cubicBezTo>
                    <a:pt x="0" y="5238"/>
                    <a:pt x="5238" y="0"/>
                    <a:pt x="11700" y="0"/>
                  </a:cubicBezTo>
                  <a:close/>
                </a:path>
              </a:pathLst>
            </a:custGeom>
            <a:solidFill>
              <a:srgbClr val="A9DFD0"/>
            </a:solidFill>
          </p:spPr>
          <p:txBody>
            <a:bodyPr/>
            <a:lstStyle/>
            <a:p>
              <a:endParaRPr lang="en-US"/>
            </a:p>
          </p:txBody>
        </p:sp>
        <p:sp>
          <p:nvSpPr>
            <p:cNvPr id="10" name="TextBox 10"/>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sp>
        <p:nvSpPr>
          <p:cNvPr id="11" name="TextBox 11"/>
          <p:cNvSpPr txBox="1"/>
          <p:nvPr/>
        </p:nvSpPr>
        <p:spPr>
          <a:xfrm>
            <a:off x="2465094" y="3745793"/>
            <a:ext cx="2420710" cy="638175"/>
          </a:xfrm>
          <a:prstGeom prst="rect">
            <a:avLst/>
          </a:prstGeom>
        </p:spPr>
        <p:txBody>
          <a:bodyPr lIns="0" tIns="0" rIns="0" bIns="0" rtlCol="0" anchor="t">
            <a:spAutoFit/>
          </a:bodyPr>
          <a:lstStyle/>
          <a:p>
            <a:pPr marL="0" lvl="1" indent="0" algn="ctr">
              <a:lnSpc>
                <a:spcPts val="4500"/>
              </a:lnSpc>
            </a:pPr>
            <a:r>
              <a:rPr lang="en-US" sz="5000" spc="-230">
                <a:solidFill>
                  <a:srgbClr val="00694C"/>
                </a:solidFill>
                <a:latin typeface="Raleway Medium"/>
              </a:rPr>
              <a:t>01.</a:t>
            </a:r>
          </a:p>
        </p:txBody>
      </p:sp>
      <p:sp>
        <p:nvSpPr>
          <p:cNvPr id="12" name="TextBox 12"/>
          <p:cNvSpPr txBox="1"/>
          <p:nvPr/>
        </p:nvSpPr>
        <p:spPr>
          <a:xfrm>
            <a:off x="7933645" y="3745793"/>
            <a:ext cx="2420710" cy="638175"/>
          </a:xfrm>
          <a:prstGeom prst="rect">
            <a:avLst/>
          </a:prstGeom>
        </p:spPr>
        <p:txBody>
          <a:bodyPr lIns="0" tIns="0" rIns="0" bIns="0" rtlCol="0" anchor="t">
            <a:spAutoFit/>
          </a:bodyPr>
          <a:lstStyle/>
          <a:p>
            <a:pPr marL="0" lvl="1" indent="0" algn="ctr">
              <a:lnSpc>
                <a:spcPts val="4500"/>
              </a:lnSpc>
            </a:pPr>
            <a:r>
              <a:rPr lang="en-US" sz="5000" spc="-230">
                <a:solidFill>
                  <a:srgbClr val="00694C"/>
                </a:solidFill>
                <a:latin typeface="Raleway Medium"/>
              </a:rPr>
              <a:t>02.</a:t>
            </a:r>
          </a:p>
        </p:txBody>
      </p:sp>
      <p:sp>
        <p:nvSpPr>
          <p:cNvPr id="13" name="TextBox 13"/>
          <p:cNvSpPr txBox="1"/>
          <p:nvPr/>
        </p:nvSpPr>
        <p:spPr>
          <a:xfrm>
            <a:off x="13400474" y="3745793"/>
            <a:ext cx="2420710" cy="638175"/>
          </a:xfrm>
          <a:prstGeom prst="rect">
            <a:avLst/>
          </a:prstGeom>
        </p:spPr>
        <p:txBody>
          <a:bodyPr lIns="0" tIns="0" rIns="0" bIns="0" rtlCol="0" anchor="t">
            <a:spAutoFit/>
          </a:bodyPr>
          <a:lstStyle/>
          <a:p>
            <a:pPr marL="0" lvl="1" indent="0" algn="ctr">
              <a:lnSpc>
                <a:spcPts val="4500"/>
              </a:lnSpc>
            </a:pPr>
            <a:r>
              <a:rPr lang="en-US" sz="5000" spc="-230">
                <a:solidFill>
                  <a:srgbClr val="00694C"/>
                </a:solidFill>
                <a:latin typeface="Raleway Medium"/>
              </a:rPr>
              <a:t>03.</a:t>
            </a:r>
          </a:p>
        </p:txBody>
      </p:sp>
      <p:sp>
        <p:nvSpPr>
          <p:cNvPr id="14" name="TextBox 14"/>
          <p:cNvSpPr txBox="1"/>
          <p:nvPr/>
        </p:nvSpPr>
        <p:spPr>
          <a:xfrm>
            <a:off x="1508464" y="4475904"/>
            <a:ext cx="4217262" cy="3773805"/>
          </a:xfrm>
          <a:prstGeom prst="rect">
            <a:avLst/>
          </a:prstGeom>
        </p:spPr>
        <p:txBody>
          <a:bodyPr lIns="0" tIns="0" rIns="0" bIns="0" rtlCol="0" anchor="t">
            <a:spAutoFit/>
          </a:bodyPr>
          <a:lstStyle/>
          <a:p>
            <a:pPr algn="just">
              <a:lnSpc>
                <a:spcPts val="2520"/>
              </a:lnSpc>
              <a:spcBef>
                <a:spcPct val="0"/>
              </a:spcBef>
            </a:pPr>
            <a:r>
              <a:rPr lang="en-US" sz="1800" dirty="0">
                <a:solidFill>
                  <a:srgbClr val="00694C"/>
                </a:solidFill>
                <a:latin typeface="Raleway Bold"/>
              </a:rPr>
              <a:t>Strategic Investment in Infrastructure: The concentration of investments in districts like Rangareddy, Sangareddy, and Medchal Malkajgiri suggests that these areas have strategically invested in infrastructure, making them more appealing to businesses. For instance, Rangareddy has attracted over 43K crore rupees in investments, largely due to such strategic infrastructure developments.</a:t>
            </a:r>
          </a:p>
        </p:txBody>
      </p:sp>
      <p:sp>
        <p:nvSpPr>
          <p:cNvPr id="15" name="TextBox 15"/>
          <p:cNvSpPr txBox="1"/>
          <p:nvPr/>
        </p:nvSpPr>
        <p:spPr>
          <a:xfrm>
            <a:off x="7107102" y="4764799"/>
            <a:ext cx="4073797" cy="3083845"/>
          </a:xfrm>
          <a:prstGeom prst="rect">
            <a:avLst/>
          </a:prstGeom>
        </p:spPr>
        <p:txBody>
          <a:bodyPr lIns="0" tIns="0" rIns="0" bIns="0" rtlCol="0" anchor="t">
            <a:spAutoFit/>
          </a:bodyPr>
          <a:lstStyle/>
          <a:p>
            <a:pPr algn="just">
              <a:lnSpc>
                <a:spcPts val="2749"/>
              </a:lnSpc>
              <a:spcBef>
                <a:spcPct val="0"/>
              </a:spcBef>
            </a:pPr>
            <a:r>
              <a:rPr lang="en-US" sz="1963">
                <a:solidFill>
                  <a:srgbClr val="00694C"/>
                </a:solidFill>
                <a:latin typeface="Raleway Bold"/>
              </a:rPr>
              <a:t>Sector Diversity: investments are spread across a wide range of sectors. These include plastic and rubber, automobile, pharmaceuticals, and chemicals. This diversity in investment sectors is a good sign for the state's economy, making it more stable and adaptable.</a:t>
            </a:r>
          </a:p>
        </p:txBody>
      </p:sp>
      <p:sp>
        <p:nvSpPr>
          <p:cNvPr id="16" name="TextBox 16"/>
          <p:cNvSpPr txBox="1"/>
          <p:nvPr/>
        </p:nvSpPr>
        <p:spPr>
          <a:xfrm>
            <a:off x="12702349" y="4764799"/>
            <a:ext cx="4045832" cy="2666365"/>
          </a:xfrm>
          <a:prstGeom prst="rect">
            <a:avLst/>
          </a:prstGeom>
        </p:spPr>
        <p:txBody>
          <a:bodyPr lIns="0" tIns="0" rIns="0" bIns="0" rtlCol="0" anchor="t">
            <a:spAutoFit/>
          </a:bodyPr>
          <a:lstStyle/>
          <a:p>
            <a:pPr algn="just">
              <a:lnSpc>
                <a:spcPts val="2660"/>
              </a:lnSpc>
              <a:spcBef>
                <a:spcPct val="0"/>
              </a:spcBef>
            </a:pPr>
            <a:r>
              <a:rPr lang="en-US" sz="1900" dirty="0">
                <a:solidFill>
                  <a:srgbClr val="00694C"/>
                </a:solidFill>
                <a:latin typeface="Raleway Bold"/>
              </a:rPr>
              <a:t>The rise in document registration revenue in districts like Mulugu, Adilabad, Karimnagar, Mancherial, and Medchal Malkajgiri. For example, </a:t>
            </a:r>
            <a:r>
              <a:rPr lang="en-US" sz="1900" dirty="0" err="1">
                <a:solidFill>
                  <a:srgbClr val="00694C"/>
                </a:solidFill>
                <a:latin typeface="Raleway Bold"/>
              </a:rPr>
              <a:t>Mulugu's</a:t>
            </a:r>
            <a:r>
              <a:rPr lang="en-US" sz="1900" dirty="0">
                <a:solidFill>
                  <a:srgbClr val="00694C"/>
                </a:solidFill>
                <a:latin typeface="Raleway Bold"/>
              </a:rPr>
              <a:t> revenue from document registration grew by 28.3%, indicating a lot of economic activity."</a:t>
            </a:r>
          </a:p>
        </p:txBody>
      </p:sp>
      <p:sp>
        <p:nvSpPr>
          <p:cNvPr id="17" name="TextBox 17"/>
          <p:cNvSpPr txBox="1"/>
          <p:nvPr/>
        </p:nvSpPr>
        <p:spPr>
          <a:xfrm>
            <a:off x="1627876" y="899395"/>
            <a:ext cx="15120306" cy="725699"/>
          </a:xfrm>
          <a:prstGeom prst="rect">
            <a:avLst/>
          </a:prstGeom>
        </p:spPr>
        <p:txBody>
          <a:bodyPr lIns="0" tIns="0" rIns="0" bIns="0" rtlCol="0" anchor="t">
            <a:spAutoFit/>
          </a:bodyPr>
          <a:lstStyle/>
          <a:p>
            <a:pPr marL="0" lvl="1" indent="0" algn="just">
              <a:lnSpc>
                <a:spcPts val="2742"/>
              </a:lnSpc>
            </a:pPr>
            <a:r>
              <a:rPr lang="en-US" sz="3047" spc="-140">
                <a:solidFill>
                  <a:srgbClr val="00694C"/>
                </a:solidFill>
                <a:latin typeface="Raleway Medium"/>
              </a:rPr>
              <a:t>3. Provide top 5 Insights to Telangana government for sustained growth in the next 5 years based on your analysis</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BF6F1"/>
        </a:solidFill>
        <a:effectLst/>
      </p:bgPr>
    </p:bg>
    <p:spTree>
      <p:nvGrpSpPr>
        <p:cNvPr id="1" name=""/>
        <p:cNvGrpSpPr/>
        <p:nvPr/>
      </p:nvGrpSpPr>
      <p:grpSpPr>
        <a:xfrm>
          <a:off x="0" y="0"/>
          <a:ext cx="0" cy="0"/>
          <a:chOff x="0" y="0"/>
          <a:chExt cx="0" cy="0"/>
        </a:xfrm>
      </p:grpSpPr>
      <p:grpSp>
        <p:nvGrpSpPr>
          <p:cNvPr id="2" name="Group 2"/>
          <p:cNvGrpSpPr/>
          <p:nvPr/>
        </p:nvGrpSpPr>
        <p:grpSpPr>
          <a:xfrm>
            <a:off x="10143214" y="3171307"/>
            <a:ext cx="5741240" cy="4044399"/>
            <a:chOff x="0" y="0"/>
            <a:chExt cx="1512096" cy="1065191"/>
          </a:xfrm>
        </p:grpSpPr>
        <p:sp>
          <p:nvSpPr>
            <p:cNvPr id="3" name="Freeform 3"/>
            <p:cNvSpPr/>
            <p:nvPr/>
          </p:nvSpPr>
          <p:spPr>
            <a:xfrm>
              <a:off x="0" y="0"/>
              <a:ext cx="1512096" cy="1065191"/>
            </a:xfrm>
            <a:custGeom>
              <a:avLst/>
              <a:gdLst/>
              <a:ahLst/>
              <a:cxnLst/>
              <a:rect l="l" t="t" r="r" b="b"/>
              <a:pathLst>
                <a:path w="1512096" h="1065191">
                  <a:moveTo>
                    <a:pt x="10788" y="0"/>
                  </a:moveTo>
                  <a:lnTo>
                    <a:pt x="1501308" y="0"/>
                  </a:lnTo>
                  <a:cubicBezTo>
                    <a:pt x="1504169" y="0"/>
                    <a:pt x="1506913" y="1137"/>
                    <a:pt x="1508936" y="3160"/>
                  </a:cubicBezTo>
                  <a:cubicBezTo>
                    <a:pt x="1510960" y="5183"/>
                    <a:pt x="1512096" y="7927"/>
                    <a:pt x="1512096" y="10788"/>
                  </a:cubicBezTo>
                  <a:lnTo>
                    <a:pt x="1512096" y="1054404"/>
                  </a:lnTo>
                  <a:cubicBezTo>
                    <a:pt x="1512096" y="1060362"/>
                    <a:pt x="1507266" y="1065191"/>
                    <a:pt x="1501308" y="1065191"/>
                  </a:cubicBezTo>
                  <a:lnTo>
                    <a:pt x="10788" y="1065191"/>
                  </a:lnTo>
                  <a:cubicBezTo>
                    <a:pt x="4830" y="1065191"/>
                    <a:pt x="0" y="1060362"/>
                    <a:pt x="0" y="1054404"/>
                  </a:cubicBezTo>
                  <a:lnTo>
                    <a:pt x="0" y="10788"/>
                  </a:lnTo>
                  <a:cubicBezTo>
                    <a:pt x="0" y="4830"/>
                    <a:pt x="4830" y="0"/>
                    <a:pt x="10788" y="0"/>
                  </a:cubicBezTo>
                  <a:close/>
                </a:path>
              </a:pathLst>
            </a:custGeom>
            <a:solidFill>
              <a:srgbClr val="A9DFD0"/>
            </a:solidFill>
          </p:spPr>
          <p:txBody>
            <a:bodyPr/>
            <a:lstStyle/>
            <a:p>
              <a:endParaRPr lang="en-US"/>
            </a:p>
          </p:txBody>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2280121" y="3171307"/>
            <a:ext cx="6064124" cy="4044399"/>
            <a:chOff x="0" y="0"/>
            <a:chExt cx="1597135" cy="1065191"/>
          </a:xfrm>
        </p:grpSpPr>
        <p:sp>
          <p:nvSpPr>
            <p:cNvPr id="6" name="Freeform 6"/>
            <p:cNvSpPr/>
            <p:nvPr/>
          </p:nvSpPr>
          <p:spPr>
            <a:xfrm>
              <a:off x="0" y="0"/>
              <a:ext cx="1597135" cy="1065191"/>
            </a:xfrm>
            <a:custGeom>
              <a:avLst/>
              <a:gdLst/>
              <a:ahLst/>
              <a:cxnLst/>
              <a:rect l="l" t="t" r="r" b="b"/>
              <a:pathLst>
                <a:path w="1597135" h="1065191">
                  <a:moveTo>
                    <a:pt x="10213" y="0"/>
                  </a:moveTo>
                  <a:lnTo>
                    <a:pt x="1586922" y="0"/>
                  </a:lnTo>
                  <a:cubicBezTo>
                    <a:pt x="1589631" y="0"/>
                    <a:pt x="1592229" y="1076"/>
                    <a:pt x="1594144" y="2991"/>
                  </a:cubicBezTo>
                  <a:cubicBezTo>
                    <a:pt x="1596059" y="4907"/>
                    <a:pt x="1597135" y="7505"/>
                    <a:pt x="1597135" y="10213"/>
                  </a:cubicBezTo>
                  <a:lnTo>
                    <a:pt x="1597135" y="1054978"/>
                  </a:lnTo>
                  <a:cubicBezTo>
                    <a:pt x="1597135" y="1060619"/>
                    <a:pt x="1592563" y="1065191"/>
                    <a:pt x="1586922" y="1065191"/>
                  </a:cubicBezTo>
                  <a:lnTo>
                    <a:pt x="10213" y="1065191"/>
                  </a:lnTo>
                  <a:cubicBezTo>
                    <a:pt x="7505" y="1065191"/>
                    <a:pt x="4907" y="1064115"/>
                    <a:pt x="2991" y="1062200"/>
                  </a:cubicBezTo>
                  <a:cubicBezTo>
                    <a:pt x="1076" y="1060285"/>
                    <a:pt x="0" y="1057687"/>
                    <a:pt x="0" y="1054978"/>
                  </a:cubicBezTo>
                  <a:lnTo>
                    <a:pt x="0" y="10213"/>
                  </a:lnTo>
                  <a:cubicBezTo>
                    <a:pt x="0" y="7505"/>
                    <a:pt x="1076" y="4907"/>
                    <a:pt x="2991" y="2991"/>
                  </a:cubicBezTo>
                  <a:cubicBezTo>
                    <a:pt x="4907" y="1076"/>
                    <a:pt x="7505" y="0"/>
                    <a:pt x="10213" y="0"/>
                  </a:cubicBezTo>
                  <a:close/>
                </a:path>
              </a:pathLst>
            </a:custGeom>
            <a:solidFill>
              <a:srgbClr val="A9DFD0"/>
            </a:solidFill>
          </p:spPr>
          <p:txBody>
            <a:bodyPr/>
            <a:lstStyle/>
            <a:p>
              <a:endParaRPr lang="en-US"/>
            </a:p>
          </p:txBody>
        </p:sp>
        <p:sp>
          <p:nvSpPr>
            <p:cNvPr id="7" name="TextBox 7"/>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sp>
        <p:nvSpPr>
          <p:cNvPr id="8" name="TextBox 8"/>
          <p:cNvSpPr txBox="1"/>
          <p:nvPr/>
        </p:nvSpPr>
        <p:spPr>
          <a:xfrm>
            <a:off x="3920881" y="3504354"/>
            <a:ext cx="2420710" cy="638175"/>
          </a:xfrm>
          <a:prstGeom prst="rect">
            <a:avLst/>
          </a:prstGeom>
        </p:spPr>
        <p:txBody>
          <a:bodyPr lIns="0" tIns="0" rIns="0" bIns="0" rtlCol="0" anchor="t">
            <a:spAutoFit/>
          </a:bodyPr>
          <a:lstStyle/>
          <a:p>
            <a:pPr marL="0" lvl="1" indent="0" algn="ctr">
              <a:lnSpc>
                <a:spcPts val="4500"/>
              </a:lnSpc>
            </a:pPr>
            <a:r>
              <a:rPr lang="en-US" sz="5000" spc="-230">
                <a:solidFill>
                  <a:srgbClr val="00694C"/>
                </a:solidFill>
                <a:latin typeface="Raleway Medium"/>
              </a:rPr>
              <a:t>04.</a:t>
            </a:r>
          </a:p>
        </p:txBody>
      </p:sp>
      <p:sp>
        <p:nvSpPr>
          <p:cNvPr id="9" name="TextBox 9"/>
          <p:cNvSpPr txBox="1"/>
          <p:nvPr/>
        </p:nvSpPr>
        <p:spPr>
          <a:xfrm>
            <a:off x="11781082" y="3504354"/>
            <a:ext cx="2420710" cy="638175"/>
          </a:xfrm>
          <a:prstGeom prst="rect">
            <a:avLst/>
          </a:prstGeom>
        </p:spPr>
        <p:txBody>
          <a:bodyPr lIns="0" tIns="0" rIns="0" bIns="0" rtlCol="0" anchor="t">
            <a:spAutoFit/>
          </a:bodyPr>
          <a:lstStyle/>
          <a:p>
            <a:pPr marL="0" lvl="1" indent="0" algn="ctr">
              <a:lnSpc>
                <a:spcPts val="4500"/>
              </a:lnSpc>
            </a:pPr>
            <a:r>
              <a:rPr lang="en-US" sz="5000" spc="-230">
                <a:solidFill>
                  <a:srgbClr val="00694C"/>
                </a:solidFill>
                <a:latin typeface="Raleway Medium"/>
              </a:rPr>
              <a:t>05.</a:t>
            </a:r>
          </a:p>
        </p:txBody>
      </p:sp>
      <p:sp>
        <p:nvSpPr>
          <p:cNvPr id="10" name="TextBox 10"/>
          <p:cNvSpPr txBox="1"/>
          <p:nvPr/>
        </p:nvSpPr>
        <p:spPr>
          <a:xfrm>
            <a:off x="2782107" y="4410342"/>
            <a:ext cx="4698257" cy="2202180"/>
          </a:xfrm>
          <a:prstGeom prst="rect">
            <a:avLst/>
          </a:prstGeom>
        </p:spPr>
        <p:txBody>
          <a:bodyPr lIns="0" tIns="0" rIns="0" bIns="0" rtlCol="0" anchor="t">
            <a:spAutoFit/>
          </a:bodyPr>
          <a:lstStyle/>
          <a:p>
            <a:pPr algn="just">
              <a:lnSpc>
                <a:spcPts val="2520"/>
              </a:lnSpc>
              <a:spcBef>
                <a:spcPct val="0"/>
              </a:spcBef>
            </a:pPr>
            <a:r>
              <a:rPr lang="en-US" sz="1800">
                <a:solidFill>
                  <a:srgbClr val="00694C"/>
                </a:solidFill>
                <a:latin typeface="Raleway Bold"/>
              </a:rPr>
              <a:t>In car sales in different areas tells us that people are buying cars differently in each place. This can help businesses sell the right cars in each area. For example, in Warangal, car sales went down a lot by -44.7%, and in Nirmal, they went down by -34.4%</a:t>
            </a:r>
          </a:p>
        </p:txBody>
      </p:sp>
      <p:sp>
        <p:nvSpPr>
          <p:cNvPr id="11" name="TextBox 11"/>
          <p:cNvSpPr txBox="1"/>
          <p:nvPr/>
        </p:nvSpPr>
        <p:spPr>
          <a:xfrm>
            <a:off x="10725496" y="4250256"/>
            <a:ext cx="4531882" cy="2202180"/>
          </a:xfrm>
          <a:prstGeom prst="rect">
            <a:avLst/>
          </a:prstGeom>
        </p:spPr>
        <p:txBody>
          <a:bodyPr lIns="0" tIns="0" rIns="0" bIns="0" rtlCol="0" anchor="t">
            <a:spAutoFit/>
          </a:bodyPr>
          <a:lstStyle/>
          <a:p>
            <a:pPr algn="just">
              <a:lnSpc>
                <a:spcPts val="2520"/>
              </a:lnSpc>
              <a:spcBef>
                <a:spcPct val="0"/>
              </a:spcBef>
            </a:pPr>
            <a:r>
              <a:rPr lang="en-US" sz="1800">
                <a:solidFill>
                  <a:srgbClr val="00694C"/>
                </a:solidFill>
                <a:latin typeface="Raleway Semi-Bold"/>
              </a:rPr>
              <a:t> Seasonal investment that certain sectors, like fertilizers and real estate, witness heigh activity. For instance, December 2019 saw significant investments, especially in the fertilizer, real estates sector, while February 2020 and August 2022 also record investments </a:t>
            </a:r>
          </a:p>
        </p:txBody>
      </p:sp>
      <p:sp>
        <p:nvSpPr>
          <p:cNvPr id="12" name="TextBox 12"/>
          <p:cNvSpPr txBox="1"/>
          <p:nvPr/>
        </p:nvSpPr>
        <p:spPr>
          <a:xfrm>
            <a:off x="1627876" y="899395"/>
            <a:ext cx="15120306" cy="725699"/>
          </a:xfrm>
          <a:prstGeom prst="rect">
            <a:avLst/>
          </a:prstGeom>
        </p:spPr>
        <p:txBody>
          <a:bodyPr lIns="0" tIns="0" rIns="0" bIns="0" rtlCol="0" anchor="t">
            <a:spAutoFit/>
          </a:bodyPr>
          <a:lstStyle/>
          <a:p>
            <a:pPr marL="0" lvl="1" indent="0" algn="just">
              <a:lnSpc>
                <a:spcPts val="2742"/>
              </a:lnSpc>
            </a:pPr>
            <a:r>
              <a:rPr lang="en-US" sz="3047" spc="-140">
                <a:solidFill>
                  <a:srgbClr val="00694C"/>
                </a:solidFill>
                <a:latin typeface="Raleway Medium"/>
              </a:rPr>
              <a:t>3. Provide top 5 Insights to Telangana government for sustained growth in the next 5 years based on your analysis</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BF6F1"/>
        </a:solidFill>
        <a:effectLst/>
      </p:bgPr>
    </p:bg>
    <p:spTree>
      <p:nvGrpSpPr>
        <p:cNvPr id="1" name=""/>
        <p:cNvGrpSpPr/>
        <p:nvPr/>
      </p:nvGrpSpPr>
      <p:grpSpPr>
        <a:xfrm>
          <a:off x="0" y="0"/>
          <a:ext cx="0" cy="0"/>
          <a:chOff x="0" y="0"/>
          <a:chExt cx="0" cy="0"/>
        </a:xfrm>
      </p:grpSpPr>
      <p:grpSp>
        <p:nvGrpSpPr>
          <p:cNvPr id="2" name="Group 2"/>
          <p:cNvGrpSpPr/>
          <p:nvPr/>
        </p:nvGrpSpPr>
        <p:grpSpPr>
          <a:xfrm>
            <a:off x="6588617" y="2613450"/>
            <a:ext cx="4731520" cy="2823400"/>
            <a:chOff x="0" y="0"/>
            <a:chExt cx="1246162" cy="743611"/>
          </a:xfrm>
        </p:grpSpPr>
        <p:sp>
          <p:nvSpPr>
            <p:cNvPr id="3" name="Freeform 3"/>
            <p:cNvSpPr/>
            <p:nvPr/>
          </p:nvSpPr>
          <p:spPr>
            <a:xfrm>
              <a:off x="0" y="0"/>
              <a:ext cx="1246162" cy="743611"/>
            </a:xfrm>
            <a:custGeom>
              <a:avLst/>
              <a:gdLst/>
              <a:ahLst/>
              <a:cxnLst/>
              <a:rect l="l" t="t" r="r" b="b"/>
              <a:pathLst>
                <a:path w="1246162" h="743611">
                  <a:moveTo>
                    <a:pt x="13090" y="0"/>
                  </a:moveTo>
                  <a:lnTo>
                    <a:pt x="1233072" y="0"/>
                  </a:lnTo>
                  <a:cubicBezTo>
                    <a:pt x="1240301" y="0"/>
                    <a:pt x="1246162" y="5861"/>
                    <a:pt x="1246162" y="13090"/>
                  </a:cubicBezTo>
                  <a:lnTo>
                    <a:pt x="1246162" y="730522"/>
                  </a:lnTo>
                  <a:cubicBezTo>
                    <a:pt x="1246162" y="733993"/>
                    <a:pt x="1244783" y="737323"/>
                    <a:pt x="1242328" y="739778"/>
                  </a:cubicBezTo>
                  <a:cubicBezTo>
                    <a:pt x="1239873" y="742232"/>
                    <a:pt x="1236543" y="743611"/>
                    <a:pt x="1233072" y="743611"/>
                  </a:cubicBezTo>
                  <a:lnTo>
                    <a:pt x="13090" y="743611"/>
                  </a:lnTo>
                  <a:cubicBezTo>
                    <a:pt x="5861" y="743611"/>
                    <a:pt x="0" y="737751"/>
                    <a:pt x="0" y="730522"/>
                  </a:cubicBezTo>
                  <a:lnTo>
                    <a:pt x="0" y="13090"/>
                  </a:lnTo>
                  <a:cubicBezTo>
                    <a:pt x="0" y="5861"/>
                    <a:pt x="5861" y="0"/>
                    <a:pt x="13090" y="0"/>
                  </a:cubicBezTo>
                  <a:close/>
                </a:path>
              </a:pathLst>
            </a:custGeom>
            <a:solidFill>
              <a:srgbClr val="A9DFD0"/>
            </a:solidFill>
          </p:spPr>
          <p:txBody>
            <a:bodyPr/>
            <a:lstStyle/>
            <a:p>
              <a:endParaRPr lang="en-US"/>
            </a:p>
          </p:txBody>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024062" y="2562586"/>
            <a:ext cx="5097830" cy="2925127"/>
            <a:chOff x="0" y="0"/>
            <a:chExt cx="1342638" cy="770404"/>
          </a:xfrm>
        </p:grpSpPr>
        <p:sp>
          <p:nvSpPr>
            <p:cNvPr id="6" name="Freeform 6"/>
            <p:cNvSpPr/>
            <p:nvPr/>
          </p:nvSpPr>
          <p:spPr>
            <a:xfrm>
              <a:off x="0" y="0"/>
              <a:ext cx="1342638" cy="770404"/>
            </a:xfrm>
            <a:custGeom>
              <a:avLst/>
              <a:gdLst/>
              <a:ahLst/>
              <a:cxnLst/>
              <a:rect l="l" t="t" r="r" b="b"/>
              <a:pathLst>
                <a:path w="1342638" h="770404">
                  <a:moveTo>
                    <a:pt x="12149" y="0"/>
                  </a:moveTo>
                  <a:lnTo>
                    <a:pt x="1330489" y="0"/>
                  </a:lnTo>
                  <a:cubicBezTo>
                    <a:pt x="1333711" y="0"/>
                    <a:pt x="1336801" y="1280"/>
                    <a:pt x="1339080" y="3558"/>
                  </a:cubicBezTo>
                  <a:cubicBezTo>
                    <a:pt x="1341358" y="5837"/>
                    <a:pt x="1342638" y="8927"/>
                    <a:pt x="1342638" y="12149"/>
                  </a:cubicBezTo>
                  <a:lnTo>
                    <a:pt x="1342638" y="758255"/>
                  </a:lnTo>
                  <a:cubicBezTo>
                    <a:pt x="1342638" y="764964"/>
                    <a:pt x="1337199" y="770404"/>
                    <a:pt x="1330489" y="770404"/>
                  </a:cubicBezTo>
                  <a:lnTo>
                    <a:pt x="12149" y="770404"/>
                  </a:lnTo>
                  <a:cubicBezTo>
                    <a:pt x="8927" y="770404"/>
                    <a:pt x="5837" y="769124"/>
                    <a:pt x="3558" y="766845"/>
                  </a:cubicBezTo>
                  <a:cubicBezTo>
                    <a:pt x="1280" y="764567"/>
                    <a:pt x="0" y="761477"/>
                    <a:pt x="0" y="758255"/>
                  </a:cubicBezTo>
                  <a:lnTo>
                    <a:pt x="0" y="12149"/>
                  </a:lnTo>
                  <a:cubicBezTo>
                    <a:pt x="0" y="5439"/>
                    <a:pt x="5439" y="0"/>
                    <a:pt x="12149" y="0"/>
                  </a:cubicBezTo>
                  <a:close/>
                </a:path>
              </a:pathLst>
            </a:custGeom>
            <a:solidFill>
              <a:srgbClr val="A9DFD0"/>
            </a:solidFill>
          </p:spPr>
          <p:txBody>
            <a:bodyPr/>
            <a:lstStyle/>
            <a:p>
              <a:endParaRPr lang="en-US"/>
            </a:p>
          </p:txBody>
        </p:sp>
        <p:sp>
          <p:nvSpPr>
            <p:cNvPr id="7" name="TextBox 7"/>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11786862" y="2613450"/>
            <a:ext cx="4736269" cy="2823400"/>
            <a:chOff x="0" y="0"/>
            <a:chExt cx="1247412" cy="743611"/>
          </a:xfrm>
        </p:grpSpPr>
        <p:sp>
          <p:nvSpPr>
            <p:cNvPr id="9" name="Freeform 9"/>
            <p:cNvSpPr/>
            <p:nvPr/>
          </p:nvSpPr>
          <p:spPr>
            <a:xfrm>
              <a:off x="0" y="0"/>
              <a:ext cx="1247412" cy="743611"/>
            </a:xfrm>
            <a:custGeom>
              <a:avLst/>
              <a:gdLst/>
              <a:ahLst/>
              <a:cxnLst/>
              <a:rect l="l" t="t" r="r" b="b"/>
              <a:pathLst>
                <a:path w="1247412" h="743611">
                  <a:moveTo>
                    <a:pt x="13077" y="0"/>
                  </a:moveTo>
                  <a:lnTo>
                    <a:pt x="1234336" y="0"/>
                  </a:lnTo>
                  <a:cubicBezTo>
                    <a:pt x="1237804" y="0"/>
                    <a:pt x="1241130" y="1378"/>
                    <a:pt x="1243582" y="3830"/>
                  </a:cubicBezTo>
                  <a:cubicBezTo>
                    <a:pt x="1246035" y="6282"/>
                    <a:pt x="1247412" y="9609"/>
                    <a:pt x="1247412" y="13077"/>
                  </a:cubicBezTo>
                  <a:lnTo>
                    <a:pt x="1247412" y="730535"/>
                  </a:lnTo>
                  <a:cubicBezTo>
                    <a:pt x="1247412" y="734003"/>
                    <a:pt x="1246035" y="737329"/>
                    <a:pt x="1243582" y="739781"/>
                  </a:cubicBezTo>
                  <a:cubicBezTo>
                    <a:pt x="1241130" y="742234"/>
                    <a:pt x="1237804" y="743611"/>
                    <a:pt x="1234336" y="743611"/>
                  </a:cubicBezTo>
                  <a:lnTo>
                    <a:pt x="13077" y="743611"/>
                  </a:lnTo>
                  <a:cubicBezTo>
                    <a:pt x="9609" y="743611"/>
                    <a:pt x="6282" y="742234"/>
                    <a:pt x="3830" y="739781"/>
                  </a:cubicBezTo>
                  <a:cubicBezTo>
                    <a:pt x="1378" y="737329"/>
                    <a:pt x="0" y="734003"/>
                    <a:pt x="0" y="730535"/>
                  </a:cubicBezTo>
                  <a:lnTo>
                    <a:pt x="0" y="13077"/>
                  </a:lnTo>
                  <a:cubicBezTo>
                    <a:pt x="0" y="9609"/>
                    <a:pt x="1378" y="6282"/>
                    <a:pt x="3830" y="3830"/>
                  </a:cubicBezTo>
                  <a:cubicBezTo>
                    <a:pt x="6282" y="1378"/>
                    <a:pt x="9609" y="0"/>
                    <a:pt x="13077" y="0"/>
                  </a:cubicBezTo>
                  <a:close/>
                </a:path>
              </a:pathLst>
            </a:custGeom>
            <a:solidFill>
              <a:srgbClr val="A9DFD0"/>
            </a:solidFill>
          </p:spPr>
          <p:txBody>
            <a:bodyPr/>
            <a:lstStyle/>
            <a:p>
              <a:endParaRPr lang="en-US"/>
            </a:p>
          </p:txBody>
        </p:sp>
        <p:sp>
          <p:nvSpPr>
            <p:cNvPr id="10" name="TextBox 10"/>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sp>
        <p:nvSpPr>
          <p:cNvPr id="11" name="TextBox 11"/>
          <p:cNvSpPr txBox="1"/>
          <p:nvPr/>
        </p:nvSpPr>
        <p:spPr>
          <a:xfrm>
            <a:off x="1940640" y="3060083"/>
            <a:ext cx="3115503" cy="396109"/>
          </a:xfrm>
          <a:prstGeom prst="rect">
            <a:avLst/>
          </a:prstGeom>
        </p:spPr>
        <p:txBody>
          <a:bodyPr lIns="0" tIns="0" rIns="0" bIns="0" rtlCol="0" anchor="t">
            <a:spAutoFit/>
          </a:bodyPr>
          <a:lstStyle/>
          <a:p>
            <a:pPr marL="0" lvl="1" indent="0" algn="ctr">
              <a:lnSpc>
                <a:spcPts val="2831"/>
              </a:lnSpc>
            </a:pPr>
            <a:r>
              <a:rPr lang="en-US" sz="3146" spc="-144">
                <a:solidFill>
                  <a:srgbClr val="00694C"/>
                </a:solidFill>
                <a:latin typeface="Raleway Medium"/>
              </a:rPr>
              <a:t>Diverse Economy</a:t>
            </a:r>
          </a:p>
        </p:txBody>
      </p:sp>
      <p:sp>
        <p:nvSpPr>
          <p:cNvPr id="12" name="TextBox 12"/>
          <p:cNvSpPr txBox="1"/>
          <p:nvPr/>
        </p:nvSpPr>
        <p:spPr>
          <a:xfrm>
            <a:off x="7268933" y="2896187"/>
            <a:ext cx="3447341" cy="723901"/>
          </a:xfrm>
          <a:prstGeom prst="rect">
            <a:avLst/>
          </a:prstGeom>
        </p:spPr>
        <p:txBody>
          <a:bodyPr lIns="0" tIns="0" rIns="0" bIns="0" rtlCol="0" anchor="t">
            <a:spAutoFit/>
          </a:bodyPr>
          <a:lstStyle/>
          <a:p>
            <a:pPr marL="0" lvl="1" indent="0" algn="ctr">
              <a:lnSpc>
                <a:spcPts val="2700"/>
              </a:lnSpc>
            </a:pPr>
            <a:r>
              <a:rPr lang="en-US" sz="3000" spc="-138">
                <a:solidFill>
                  <a:srgbClr val="00694C"/>
                </a:solidFill>
                <a:latin typeface="Raleway Medium"/>
              </a:rPr>
              <a:t>Balanced Development</a:t>
            </a:r>
          </a:p>
        </p:txBody>
      </p:sp>
      <p:sp>
        <p:nvSpPr>
          <p:cNvPr id="13" name="TextBox 13"/>
          <p:cNvSpPr txBox="1"/>
          <p:nvPr/>
        </p:nvSpPr>
        <p:spPr>
          <a:xfrm>
            <a:off x="11115241" y="2896187"/>
            <a:ext cx="6079511" cy="381000"/>
          </a:xfrm>
          <a:prstGeom prst="rect">
            <a:avLst/>
          </a:prstGeom>
        </p:spPr>
        <p:txBody>
          <a:bodyPr lIns="0" tIns="0" rIns="0" bIns="0" rtlCol="0" anchor="t">
            <a:spAutoFit/>
          </a:bodyPr>
          <a:lstStyle/>
          <a:p>
            <a:pPr marL="0" lvl="1" indent="0" algn="ctr">
              <a:lnSpc>
                <a:spcPts val="2700"/>
              </a:lnSpc>
            </a:pPr>
            <a:r>
              <a:rPr lang="en-US" sz="3000" spc="-138">
                <a:solidFill>
                  <a:srgbClr val="00694C"/>
                </a:solidFill>
                <a:latin typeface="Raleway Medium"/>
              </a:rPr>
              <a:t>Data-Driven Decisions</a:t>
            </a:r>
          </a:p>
        </p:txBody>
      </p:sp>
      <p:sp>
        <p:nvSpPr>
          <p:cNvPr id="14" name="TextBox 14"/>
          <p:cNvSpPr txBox="1"/>
          <p:nvPr/>
        </p:nvSpPr>
        <p:spPr>
          <a:xfrm>
            <a:off x="1519165" y="3816074"/>
            <a:ext cx="4240777" cy="853759"/>
          </a:xfrm>
          <a:prstGeom prst="rect">
            <a:avLst/>
          </a:prstGeom>
        </p:spPr>
        <p:txBody>
          <a:bodyPr lIns="0" tIns="0" rIns="0" bIns="0" rtlCol="0" anchor="t">
            <a:spAutoFit/>
          </a:bodyPr>
          <a:lstStyle/>
          <a:p>
            <a:pPr algn="just">
              <a:lnSpc>
                <a:spcPts val="2292"/>
              </a:lnSpc>
              <a:spcBef>
                <a:spcPct val="0"/>
              </a:spcBef>
            </a:pPr>
            <a:r>
              <a:rPr lang="en-US" sz="1637">
                <a:solidFill>
                  <a:srgbClr val="00694C"/>
                </a:solidFill>
                <a:latin typeface="Raleway Semi-Bold"/>
              </a:rPr>
              <a:t>Encourage the development of emerging sectors to reduce dependence on specific industries.</a:t>
            </a:r>
          </a:p>
        </p:txBody>
      </p:sp>
      <p:sp>
        <p:nvSpPr>
          <p:cNvPr id="15" name="TextBox 15"/>
          <p:cNvSpPr txBox="1"/>
          <p:nvPr/>
        </p:nvSpPr>
        <p:spPr>
          <a:xfrm>
            <a:off x="7022612" y="3728924"/>
            <a:ext cx="3939981" cy="1102359"/>
          </a:xfrm>
          <a:prstGeom prst="rect">
            <a:avLst/>
          </a:prstGeom>
        </p:spPr>
        <p:txBody>
          <a:bodyPr lIns="0" tIns="0" rIns="0" bIns="0" rtlCol="0" anchor="t">
            <a:spAutoFit/>
          </a:bodyPr>
          <a:lstStyle/>
          <a:p>
            <a:pPr algn="just">
              <a:lnSpc>
                <a:spcPts val="2240"/>
              </a:lnSpc>
              <a:spcBef>
                <a:spcPct val="0"/>
              </a:spcBef>
            </a:pPr>
            <a:r>
              <a:rPr lang="en-US" sz="1600">
                <a:solidFill>
                  <a:srgbClr val="00694C"/>
                </a:solidFill>
                <a:latin typeface="Raleway Semi-Bold"/>
              </a:rPr>
              <a:t>Allocate funds and initiate projects in smaller towns and rural areas to faster economic growth and development across the entire state.</a:t>
            </a:r>
          </a:p>
        </p:txBody>
      </p:sp>
      <p:sp>
        <p:nvSpPr>
          <p:cNvPr id="16" name="TextBox 16"/>
          <p:cNvSpPr txBox="1"/>
          <p:nvPr/>
        </p:nvSpPr>
        <p:spPr>
          <a:xfrm>
            <a:off x="12225012" y="3691774"/>
            <a:ext cx="3970881" cy="1102359"/>
          </a:xfrm>
          <a:prstGeom prst="rect">
            <a:avLst/>
          </a:prstGeom>
        </p:spPr>
        <p:txBody>
          <a:bodyPr lIns="0" tIns="0" rIns="0" bIns="0" rtlCol="0" anchor="t">
            <a:spAutoFit/>
          </a:bodyPr>
          <a:lstStyle/>
          <a:p>
            <a:pPr algn="just">
              <a:lnSpc>
                <a:spcPts val="2240"/>
              </a:lnSpc>
              <a:spcBef>
                <a:spcPct val="0"/>
              </a:spcBef>
            </a:pPr>
            <a:r>
              <a:rPr lang="en-US" sz="1600">
                <a:solidFill>
                  <a:srgbClr val="00694C"/>
                </a:solidFill>
                <a:latin typeface="Raleway Semi-Bold"/>
              </a:rPr>
              <a:t>Utilize data wisely to make informed decisions  This way, the government can make better rules and  changes in business.</a:t>
            </a:r>
          </a:p>
        </p:txBody>
      </p:sp>
      <p:sp>
        <p:nvSpPr>
          <p:cNvPr id="17" name="TextBox 17"/>
          <p:cNvSpPr txBox="1"/>
          <p:nvPr/>
        </p:nvSpPr>
        <p:spPr>
          <a:xfrm>
            <a:off x="1432450" y="915344"/>
            <a:ext cx="15120306" cy="689504"/>
          </a:xfrm>
          <a:prstGeom prst="rect">
            <a:avLst/>
          </a:prstGeom>
        </p:spPr>
        <p:txBody>
          <a:bodyPr lIns="0" tIns="0" rIns="0" bIns="0" rtlCol="0" anchor="t">
            <a:spAutoFit/>
          </a:bodyPr>
          <a:lstStyle/>
          <a:p>
            <a:pPr marL="0" lvl="1" indent="0" algn="just">
              <a:lnSpc>
                <a:spcPts val="2562"/>
              </a:lnSpc>
            </a:pPr>
            <a:r>
              <a:rPr lang="en-US" sz="2847" spc="-130">
                <a:solidFill>
                  <a:srgbClr val="00694C"/>
                </a:solidFill>
                <a:latin typeface="Raleway Medium"/>
              </a:rPr>
              <a:t>3. Provide  5 recommendations to Telangana government for sustained growth in the next 5 years based on your analysis</a:t>
            </a:r>
          </a:p>
        </p:txBody>
      </p:sp>
      <p:grpSp>
        <p:nvGrpSpPr>
          <p:cNvPr id="18" name="Group 18"/>
          <p:cNvGrpSpPr/>
          <p:nvPr/>
        </p:nvGrpSpPr>
        <p:grpSpPr>
          <a:xfrm>
            <a:off x="10511863" y="6217147"/>
            <a:ext cx="5004126" cy="2823400"/>
            <a:chOff x="0" y="0"/>
            <a:chExt cx="1317959" cy="743611"/>
          </a:xfrm>
        </p:grpSpPr>
        <p:sp>
          <p:nvSpPr>
            <p:cNvPr id="19" name="Freeform 19"/>
            <p:cNvSpPr/>
            <p:nvPr/>
          </p:nvSpPr>
          <p:spPr>
            <a:xfrm>
              <a:off x="0" y="0"/>
              <a:ext cx="1317959" cy="743611"/>
            </a:xfrm>
            <a:custGeom>
              <a:avLst/>
              <a:gdLst/>
              <a:ahLst/>
              <a:cxnLst/>
              <a:rect l="l" t="t" r="r" b="b"/>
              <a:pathLst>
                <a:path w="1317959" h="743611">
                  <a:moveTo>
                    <a:pt x="12377" y="0"/>
                  </a:moveTo>
                  <a:lnTo>
                    <a:pt x="1305582" y="0"/>
                  </a:lnTo>
                  <a:cubicBezTo>
                    <a:pt x="1308865" y="0"/>
                    <a:pt x="1312013" y="1304"/>
                    <a:pt x="1314334" y="3625"/>
                  </a:cubicBezTo>
                  <a:cubicBezTo>
                    <a:pt x="1316655" y="5946"/>
                    <a:pt x="1317959" y="9094"/>
                    <a:pt x="1317959" y="12377"/>
                  </a:cubicBezTo>
                  <a:lnTo>
                    <a:pt x="1317959" y="731235"/>
                  </a:lnTo>
                  <a:cubicBezTo>
                    <a:pt x="1317959" y="734517"/>
                    <a:pt x="1316655" y="737665"/>
                    <a:pt x="1314334" y="739986"/>
                  </a:cubicBezTo>
                  <a:cubicBezTo>
                    <a:pt x="1312013" y="742308"/>
                    <a:pt x="1308865" y="743611"/>
                    <a:pt x="1305582" y="743611"/>
                  </a:cubicBezTo>
                  <a:lnTo>
                    <a:pt x="12377" y="743611"/>
                  </a:lnTo>
                  <a:cubicBezTo>
                    <a:pt x="9094" y="743611"/>
                    <a:pt x="5946" y="742308"/>
                    <a:pt x="3625" y="739986"/>
                  </a:cubicBezTo>
                  <a:cubicBezTo>
                    <a:pt x="1304" y="737665"/>
                    <a:pt x="0" y="734517"/>
                    <a:pt x="0" y="731235"/>
                  </a:cubicBezTo>
                  <a:lnTo>
                    <a:pt x="0" y="12377"/>
                  </a:lnTo>
                  <a:cubicBezTo>
                    <a:pt x="0" y="9094"/>
                    <a:pt x="1304" y="5946"/>
                    <a:pt x="3625" y="3625"/>
                  </a:cubicBezTo>
                  <a:cubicBezTo>
                    <a:pt x="5946" y="1304"/>
                    <a:pt x="9094" y="0"/>
                    <a:pt x="12377" y="0"/>
                  </a:cubicBezTo>
                  <a:close/>
                </a:path>
              </a:pathLst>
            </a:custGeom>
            <a:solidFill>
              <a:srgbClr val="A9DFD0"/>
            </a:solidFill>
          </p:spPr>
          <p:txBody>
            <a:bodyPr/>
            <a:lstStyle/>
            <a:p>
              <a:endParaRPr lang="en-US"/>
            </a:p>
          </p:txBody>
        </p:sp>
        <p:sp>
          <p:nvSpPr>
            <p:cNvPr id="20" name="TextBox 20"/>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grpSp>
        <p:nvGrpSpPr>
          <p:cNvPr id="21" name="Group 21"/>
          <p:cNvGrpSpPr/>
          <p:nvPr/>
        </p:nvGrpSpPr>
        <p:grpSpPr>
          <a:xfrm>
            <a:off x="3498392" y="6217147"/>
            <a:ext cx="5097830" cy="2823400"/>
            <a:chOff x="0" y="0"/>
            <a:chExt cx="1342638" cy="743611"/>
          </a:xfrm>
        </p:grpSpPr>
        <p:sp>
          <p:nvSpPr>
            <p:cNvPr id="22" name="Freeform 22"/>
            <p:cNvSpPr/>
            <p:nvPr/>
          </p:nvSpPr>
          <p:spPr>
            <a:xfrm>
              <a:off x="0" y="0"/>
              <a:ext cx="1342638" cy="743611"/>
            </a:xfrm>
            <a:custGeom>
              <a:avLst/>
              <a:gdLst/>
              <a:ahLst/>
              <a:cxnLst/>
              <a:rect l="l" t="t" r="r" b="b"/>
              <a:pathLst>
                <a:path w="1342638" h="743611">
                  <a:moveTo>
                    <a:pt x="12149" y="0"/>
                  </a:moveTo>
                  <a:lnTo>
                    <a:pt x="1330489" y="0"/>
                  </a:lnTo>
                  <a:cubicBezTo>
                    <a:pt x="1333711" y="0"/>
                    <a:pt x="1336801" y="1280"/>
                    <a:pt x="1339080" y="3558"/>
                  </a:cubicBezTo>
                  <a:cubicBezTo>
                    <a:pt x="1341358" y="5837"/>
                    <a:pt x="1342638" y="8927"/>
                    <a:pt x="1342638" y="12149"/>
                  </a:cubicBezTo>
                  <a:lnTo>
                    <a:pt x="1342638" y="731462"/>
                  </a:lnTo>
                  <a:cubicBezTo>
                    <a:pt x="1342638" y="738172"/>
                    <a:pt x="1337199" y="743611"/>
                    <a:pt x="1330489" y="743611"/>
                  </a:cubicBezTo>
                  <a:lnTo>
                    <a:pt x="12149" y="743611"/>
                  </a:lnTo>
                  <a:cubicBezTo>
                    <a:pt x="5439" y="743611"/>
                    <a:pt x="0" y="738172"/>
                    <a:pt x="0" y="731462"/>
                  </a:cubicBezTo>
                  <a:lnTo>
                    <a:pt x="0" y="12149"/>
                  </a:lnTo>
                  <a:cubicBezTo>
                    <a:pt x="0" y="5439"/>
                    <a:pt x="5439" y="0"/>
                    <a:pt x="12149" y="0"/>
                  </a:cubicBezTo>
                  <a:close/>
                </a:path>
              </a:pathLst>
            </a:custGeom>
            <a:solidFill>
              <a:srgbClr val="A9DFD0"/>
            </a:solidFill>
          </p:spPr>
          <p:txBody>
            <a:bodyPr/>
            <a:lstStyle/>
            <a:p>
              <a:endParaRPr lang="en-US"/>
            </a:p>
          </p:txBody>
        </p:sp>
        <p:sp>
          <p:nvSpPr>
            <p:cNvPr id="23" name="TextBox 23"/>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sp>
        <p:nvSpPr>
          <p:cNvPr id="24" name="TextBox 24"/>
          <p:cNvSpPr txBox="1"/>
          <p:nvPr/>
        </p:nvSpPr>
        <p:spPr>
          <a:xfrm>
            <a:off x="4123740" y="7183163"/>
            <a:ext cx="3847135" cy="1573530"/>
          </a:xfrm>
          <a:prstGeom prst="rect">
            <a:avLst/>
          </a:prstGeom>
        </p:spPr>
        <p:txBody>
          <a:bodyPr lIns="0" tIns="0" rIns="0" bIns="0" rtlCol="0" anchor="t">
            <a:spAutoFit/>
          </a:bodyPr>
          <a:lstStyle/>
          <a:p>
            <a:pPr algn="just">
              <a:lnSpc>
                <a:spcPts val="2520"/>
              </a:lnSpc>
              <a:spcBef>
                <a:spcPct val="0"/>
              </a:spcBef>
            </a:pPr>
            <a:r>
              <a:rPr lang="en-US" sz="1800">
                <a:solidFill>
                  <a:srgbClr val="00694C"/>
                </a:solidFill>
                <a:latin typeface="Raleway Semi-Bold"/>
              </a:rPr>
              <a:t>Be Earth-Friendly Support businesses that don't hurt the environment. Make sure growth is good for nature and society for a cleaner and better future.</a:t>
            </a:r>
          </a:p>
        </p:txBody>
      </p:sp>
      <p:sp>
        <p:nvSpPr>
          <p:cNvPr id="25" name="TextBox 25"/>
          <p:cNvSpPr txBox="1"/>
          <p:nvPr/>
        </p:nvSpPr>
        <p:spPr>
          <a:xfrm>
            <a:off x="11064507" y="7183163"/>
            <a:ext cx="3898838" cy="1573530"/>
          </a:xfrm>
          <a:prstGeom prst="rect">
            <a:avLst/>
          </a:prstGeom>
        </p:spPr>
        <p:txBody>
          <a:bodyPr lIns="0" tIns="0" rIns="0" bIns="0" rtlCol="0" anchor="t">
            <a:spAutoFit/>
          </a:bodyPr>
          <a:lstStyle/>
          <a:p>
            <a:pPr algn="just">
              <a:lnSpc>
                <a:spcPts val="2520"/>
              </a:lnSpc>
              <a:spcBef>
                <a:spcPct val="0"/>
              </a:spcBef>
            </a:pPr>
            <a:r>
              <a:rPr lang="en-US" sz="1800">
                <a:solidFill>
                  <a:srgbClr val="00694C"/>
                </a:solidFill>
                <a:latin typeface="Raleway Semi-Bold"/>
              </a:rPr>
              <a:t>Teach Skills: Make sure people have the right training for new jobs. Invest in schools and training centers to help everyone get ready for better work.</a:t>
            </a:r>
          </a:p>
        </p:txBody>
      </p:sp>
      <p:sp>
        <p:nvSpPr>
          <p:cNvPr id="26" name="TextBox 26"/>
          <p:cNvSpPr txBox="1"/>
          <p:nvPr/>
        </p:nvSpPr>
        <p:spPr>
          <a:xfrm>
            <a:off x="4123740" y="6573563"/>
            <a:ext cx="3673582" cy="381000"/>
          </a:xfrm>
          <a:prstGeom prst="rect">
            <a:avLst/>
          </a:prstGeom>
        </p:spPr>
        <p:txBody>
          <a:bodyPr lIns="0" tIns="0" rIns="0" bIns="0" rtlCol="0" anchor="t">
            <a:spAutoFit/>
          </a:bodyPr>
          <a:lstStyle/>
          <a:p>
            <a:pPr marL="0" lvl="1" indent="0" algn="ctr">
              <a:lnSpc>
                <a:spcPts val="2700"/>
              </a:lnSpc>
            </a:pPr>
            <a:r>
              <a:rPr lang="en-US" sz="3000" spc="-138">
                <a:solidFill>
                  <a:srgbClr val="00694C"/>
                </a:solidFill>
                <a:latin typeface="Raleway Medium"/>
              </a:rPr>
              <a:t>Sustainability Focus</a:t>
            </a:r>
          </a:p>
        </p:txBody>
      </p:sp>
      <p:sp>
        <p:nvSpPr>
          <p:cNvPr id="27" name="TextBox 27"/>
          <p:cNvSpPr txBox="1"/>
          <p:nvPr/>
        </p:nvSpPr>
        <p:spPr>
          <a:xfrm>
            <a:off x="10962594" y="6582136"/>
            <a:ext cx="3668273" cy="354330"/>
          </a:xfrm>
          <a:prstGeom prst="rect">
            <a:avLst/>
          </a:prstGeom>
        </p:spPr>
        <p:txBody>
          <a:bodyPr lIns="0" tIns="0" rIns="0" bIns="0" rtlCol="0" anchor="t">
            <a:spAutoFit/>
          </a:bodyPr>
          <a:lstStyle/>
          <a:p>
            <a:pPr marL="0" lvl="1" indent="0" algn="ctr">
              <a:lnSpc>
                <a:spcPts val="2520"/>
              </a:lnSpc>
            </a:pPr>
            <a:r>
              <a:rPr lang="en-US" sz="2800" spc="-128">
                <a:solidFill>
                  <a:srgbClr val="00694C"/>
                </a:solidFill>
                <a:latin typeface="Raleway Medium"/>
              </a:rPr>
              <a:t>Skill Building</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FBF6F1"/>
        </a:solidFill>
        <a:effectLst/>
      </p:bgPr>
    </p:bg>
    <p:spTree>
      <p:nvGrpSpPr>
        <p:cNvPr id="1" name=""/>
        <p:cNvGrpSpPr/>
        <p:nvPr/>
      </p:nvGrpSpPr>
      <p:grpSpPr>
        <a:xfrm>
          <a:off x="0" y="0"/>
          <a:ext cx="0" cy="0"/>
          <a:chOff x="0" y="0"/>
          <a:chExt cx="0" cy="0"/>
        </a:xfrm>
      </p:grpSpPr>
      <p:sp>
        <p:nvSpPr>
          <p:cNvPr id="2" name="Freeform 2"/>
          <p:cNvSpPr/>
          <p:nvPr/>
        </p:nvSpPr>
        <p:spPr>
          <a:xfrm rot="-10800000">
            <a:off x="-3151876" y="-783256"/>
            <a:ext cx="11070256" cy="11070256"/>
          </a:xfrm>
          <a:custGeom>
            <a:avLst/>
            <a:gdLst/>
            <a:ahLst/>
            <a:cxnLst/>
            <a:rect l="l" t="t" r="r" b="b"/>
            <a:pathLst>
              <a:path w="11070256" h="11070256">
                <a:moveTo>
                  <a:pt x="0" y="0"/>
                </a:moveTo>
                <a:lnTo>
                  <a:pt x="11070257" y="0"/>
                </a:lnTo>
                <a:lnTo>
                  <a:pt x="11070257" y="11070256"/>
                </a:lnTo>
                <a:lnTo>
                  <a:pt x="0" y="1107025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9792519" y="3749274"/>
            <a:ext cx="2165228" cy="3000686"/>
          </a:xfrm>
          <a:custGeom>
            <a:avLst/>
            <a:gdLst/>
            <a:ahLst/>
            <a:cxnLst/>
            <a:rect l="l" t="t" r="r" b="b"/>
            <a:pathLst>
              <a:path w="2165228" h="3000686">
                <a:moveTo>
                  <a:pt x="0" y="0"/>
                </a:moveTo>
                <a:lnTo>
                  <a:pt x="2165228" y="0"/>
                </a:lnTo>
                <a:lnTo>
                  <a:pt x="2165228" y="3000685"/>
                </a:lnTo>
                <a:lnTo>
                  <a:pt x="0" y="3000685"/>
                </a:lnTo>
                <a:lnTo>
                  <a:pt x="0" y="0"/>
                </a:lnTo>
                <a:close/>
              </a:path>
            </a:pathLst>
          </a:custGeom>
          <a:blipFill>
            <a:blip r:embed="rId4"/>
            <a:stretch>
              <a:fillRect/>
            </a:stretch>
          </a:blipFill>
        </p:spPr>
        <p:txBody>
          <a:bodyPr/>
          <a:lstStyle/>
          <a:p>
            <a:endParaRPr lang="en-US"/>
          </a:p>
        </p:txBody>
      </p:sp>
      <p:sp>
        <p:nvSpPr>
          <p:cNvPr id="4" name="Freeform 4"/>
          <p:cNvSpPr/>
          <p:nvPr/>
        </p:nvSpPr>
        <p:spPr>
          <a:xfrm>
            <a:off x="14331035" y="617425"/>
            <a:ext cx="2220327" cy="2220327"/>
          </a:xfrm>
          <a:custGeom>
            <a:avLst/>
            <a:gdLst/>
            <a:ahLst/>
            <a:cxnLst/>
            <a:rect l="l" t="t" r="r" b="b"/>
            <a:pathLst>
              <a:path w="2220327" h="2220327">
                <a:moveTo>
                  <a:pt x="0" y="0"/>
                </a:moveTo>
                <a:lnTo>
                  <a:pt x="2220327" y="0"/>
                </a:lnTo>
                <a:lnTo>
                  <a:pt x="2220327" y="2220326"/>
                </a:lnTo>
                <a:lnTo>
                  <a:pt x="0" y="2220326"/>
                </a:lnTo>
                <a:lnTo>
                  <a:pt x="0" y="0"/>
                </a:lnTo>
                <a:close/>
              </a:path>
            </a:pathLst>
          </a:custGeom>
          <a:blipFill>
            <a:blip r:embed="rId5"/>
            <a:stretch>
              <a:fillRect/>
            </a:stretch>
          </a:blipFill>
        </p:spPr>
        <p:txBody>
          <a:bodyPr/>
          <a:lstStyle/>
          <a:p>
            <a:endParaRPr lang="en-US"/>
          </a:p>
        </p:txBody>
      </p:sp>
      <p:sp>
        <p:nvSpPr>
          <p:cNvPr id="5" name="Freeform 5"/>
          <p:cNvSpPr/>
          <p:nvPr/>
        </p:nvSpPr>
        <p:spPr>
          <a:xfrm>
            <a:off x="14519836" y="3934565"/>
            <a:ext cx="2031526" cy="2815394"/>
          </a:xfrm>
          <a:custGeom>
            <a:avLst/>
            <a:gdLst/>
            <a:ahLst/>
            <a:cxnLst/>
            <a:rect l="l" t="t" r="r" b="b"/>
            <a:pathLst>
              <a:path w="2031526" h="2815394">
                <a:moveTo>
                  <a:pt x="0" y="0"/>
                </a:moveTo>
                <a:lnTo>
                  <a:pt x="2031526" y="0"/>
                </a:lnTo>
                <a:lnTo>
                  <a:pt x="2031526" y="2815394"/>
                </a:lnTo>
                <a:lnTo>
                  <a:pt x="0" y="2815394"/>
                </a:lnTo>
                <a:lnTo>
                  <a:pt x="0" y="0"/>
                </a:lnTo>
                <a:close/>
              </a:path>
            </a:pathLst>
          </a:custGeom>
          <a:blipFill>
            <a:blip r:embed="rId6"/>
            <a:stretch>
              <a:fillRect/>
            </a:stretch>
          </a:blipFill>
        </p:spPr>
        <p:txBody>
          <a:bodyPr/>
          <a:lstStyle/>
          <a:p>
            <a:endParaRPr lang="en-US"/>
          </a:p>
        </p:txBody>
      </p:sp>
      <p:sp>
        <p:nvSpPr>
          <p:cNvPr id="6" name="TextBox 6"/>
          <p:cNvSpPr txBox="1"/>
          <p:nvPr/>
        </p:nvSpPr>
        <p:spPr>
          <a:xfrm>
            <a:off x="1410476" y="3818442"/>
            <a:ext cx="6507905" cy="2124035"/>
          </a:xfrm>
          <a:prstGeom prst="rect">
            <a:avLst/>
          </a:prstGeom>
        </p:spPr>
        <p:txBody>
          <a:bodyPr lIns="0" tIns="0" rIns="0" bIns="0" rtlCol="0" anchor="t">
            <a:spAutoFit/>
          </a:bodyPr>
          <a:lstStyle/>
          <a:p>
            <a:pPr>
              <a:lnSpc>
                <a:spcPts val="8099"/>
              </a:lnSpc>
            </a:pPr>
            <a:r>
              <a:rPr lang="en-US" sz="8998" spc="-413">
                <a:solidFill>
                  <a:srgbClr val="00694C"/>
                </a:solidFill>
                <a:latin typeface="Raleway Medium"/>
              </a:rPr>
              <a:t>Thank you </a:t>
            </a:r>
          </a:p>
          <a:p>
            <a:pPr marL="0" lvl="1" indent="0">
              <a:lnSpc>
                <a:spcPts val="8099"/>
              </a:lnSpc>
            </a:pPr>
            <a:r>
              <a:rPr lang="en-US" sz="8998" spc="-413">
                <a:solidFill>
                  <a:srgbClr val="00694C"/>
                </a:solidFill>
                <a:latin typeface="Raleway Medium"/>
              </a:rPr>
              <a:t>very much!</a:t>
            </a:r>
          </a:p>
        </p:txBody>
      </p:sp>
      <p:sp>
        <p:nvSpPr>
          <p:cNvPr id="7" name="Freeform 7"/>
          <p:cNvSpPr/>
          <p:nvPr/>
        </p:nvSpPr>
        <p:spPr>
          <a:xfrm>
            <a:off x="9792519" y="339511"/>
            <a:ext cx="2776153" cy="2776153"/>
          </a:xfrm>
          <a:custGeom>
            <a:avLst/>
            <a:gdLst/>
            <a:ahLst/>
            <a:cxnLst/>
            <a:rect l="l" t="t" r="r" b="b"/>
            <a:pathLst>
              <a:path w="2776153" h="2776153">
                <a:moveTo>
                  <a:pt x="0" y="0"/>
                </a:moveTo>
                <a:lnTo>
                  <a:pt x="2776153" y="0"/>
                </a:lnTo>
                <a:lnTo>
                  <a:pt x="2776153" y="2776154"/>
                </a:lnTo>
                <a:lnTo>
                  <a:pt x="0" y="2776154"/>
                </a:lnTo>
                <a:lnTo>
                  <a:pt x="0" y="0"/>
                </a:lnTo>
                <a:close/>
              </a:path>
            </a:pathLst>
          </a:custGeom>
          <a:blipFill>
            <a:blip r:embed="rId7"/>
            <a:stretch>
              <a:fillRect/>
            </a:stretch>
          </a:blipFill>
        </p:spPr>
        <p:txBody>
          <a:bodyPr/>
          <a:lstStyle/>
          <a:p>
            <a:endParaRPr lang="en-US"/>
          </a:p>
        </p:txBody>
      </p:sp>
      <p:sp>
        <p:nvSpPr>
          <p:cNvPr id="8" name="TextBox 8"/>
          <p:cNvSpPr txBox="1"/>
          <p:nvPr/>
        </p:nvSpPr>
        <p:spPr>
          <a:xfrm>
            <a:off x="9378443" y="7145711"/>
            <a:ext cx="2993380" cy="709797"/>
          </a:xfrm>
          <a:prstGeom prst="rect">
            <a:avLst/>
          </a:prstGeom>
        </p:spPr>
        <p:txBody>
          <a:bodyPr lIns="0" tIns="0" rIns="0" bIns="0" rtlCol="0" anchor="t">
            <a:spAutoFit/>
          </a:bodyPr>
          <a:lstStyle/>
          <a:p>
            <a:pPr algn="ctr">
              <a:lnSpc>
                <a:spcPts val="2877"/>
              </a:lnSpc>
              <a:spcBef>
                <a:spcPct val="0"/>
              </a:spcBef>
            </a:pPr>
            <a:r>
              <a:rPr lang="en-US" sz="2055">
                <a:solidFill>
                  <a:srgbClr val="00694C"/>
                </a:solidFill>
                <a:latin typeface="Canva Sans Bold"/>
              </a:rPr>
              <a:t>Dhaval Patel</a:t>
            </a:r>
            <a:r>
              <a:rPr lang="en-US" sz="2055">
                <a:solidFill>
                  <a:srgbClr val="00694C"/>
                </a:solidFill>
                <a:latin typeface="Canva Sans"/>
              </a:rPr>
              <a:t> </a:t>
            </a:r>
          </a:p>
          <a:p>
            <a:pPr algn="ctr">
              <a:lnSpc>
                <a:spcPts val="2877"/>
              </a:lnSpc>
              <a:spcBef>
                <a:spcPct val="0"/>
              </a:spcBef>
            </a:pPr>
            <a:r>
              <a:rPr lang="en-US" sz="2055">
                <a:solidFill>
                  <a:srgbClr val="00694C"/>
                </a:solidFill>
                <a:latin typeface="Canva Sans Bold"/>
              </a:rPr>
              <a:t>Founder</a:t>
            </a:r>
            <a:r>
              <a:rPr lang="en-US" sz="2055">
                <a:solidFill>
                  <a:srgbClr val="00694C"/>
                </a:solidFill>
                <a:latin typeface="Canva Sans"/>
              </a:rPr>
              <a:t> </a:t>
            </a:r>
            <a:r>
              <a:rPr lang="en-US" sz="2055">
                <a:solidFill>
                  <a:srgbClr val="00694C"/>
                </a:solidFill>
                <a:latin typeface="Canva Sans Bold"/>
              </a:rPr>
              <a:t>of</a:t>
            </a:r>
            <a:r>
              <a:rPr lang="en-US" sz="2055">
                <a:solidFill>
                  <a:srgbClr val="00694C"/>
                </a:solidFill>
                <a:latin typeface="Canva Sans"/>
              </a:rPr>
              <a:t>  </a:t>
            </a:r>
            <a:r>
              <a:rPr lang="en-US" sz="2055">
                <a:solidFill>
                  <a:srgbClr val="00694C"/>
                </a:solidFill>
                <a:latin typeface="Canva Sans Bold"/>
              </a:rPr>
              <a:t>Codebasics</a:t>
            </a:r>
          </a:p>
        </p:txBody>
      </p:sp>
      <p:sp>
        <p:nvSpPr>
          <p:cNvPr id="9" name="TextBox 9"/>
          <p:cNvSpPr txBox="1"/>
          <p:nvPr/>
        </p:nvSpPr>
        <p:spPr>
          <a:xfrm>
            <a:off x="13829148" y="7145711"/>
            <a:ext cx="3912660" cy="692365"/>
          </a:xfrm>
          <a:prstGeom prst="rect">
            <a:avLst/>
          </a:prstGeom>
        </p:spPr>
        <p:txBody>
          <a:bodyPr lIns="0" tIns="0" rIns="0" bIns="0" rtlCol="0" anchor="t">
            <a:spAutoFit/>
          </a:bodyPr>
          <a:lstStyle/>
          <a:p>
            <a:pPr algn="ctr">
              <a:lnSpc>
                <a:spcPts val="2788"/>
              </a:lnSpc>
              <a:spcBef>
                <a:spcPct val="0"/>
              </a:spcBef>
            </a:pPr>
            <a:r>
              <a:rPr lang="en-US" sz="1991">
                <a:solidFill>
                  <a:srgbClr val="00694C"/>
                </a:solidFill>
                <a:latin typeface="Canva Sans Bold"/>
              </a:rPr>
              <a:t>Hemanand Vadivel</a:t>
            </a:r>
          </a:p>
          <a:p>
            <a:pPr algn="ctr">
              <a:lnSpc>
                <a:spcPts val="2788"/>
              </a:lnSpc>
              <a:spcBef>
                <a:spcPct val="0"/>
              </a:spcBef>
            </a:pPr>
            <a:r>
              <a:rPr lang="en-US" sz="1991">
                <a:solidFill>
                  <a:srgbClr val="00694C"/>
                </a:solidFill>
                <a:latin typeface="Canva Sans Bold"/>
              </a:rPr>
              <a:t>Co-Founder - Codebasics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A9DFD0"/>
        </a:solidFill>
        <a:effectLst/>
      </p:bgPr>
    </p:bg>
    <p:spTree>
      <p:nvGrpSpPr>
        <p:cNvPr id="1" name=""/>
        <p:cNvGrpSpPr/>
        <p:nvPr/>
      </p:nvGrpSpPr>
      <p:grpSpPr>
        <a:xfrm>
          <a:off x="0" y="0"/>
          <a:ext cx="0" cy="0"/>
          <a:chOff x="0" y="0"/>
          <a:chExt cx="0" cy="0"/>
        </a:xfrm>
      </p:grpSpPr>
      <p:sp>
        <p:nvSpPr>
          <p:cNvPr id="2" name="Freeform 2"/>
          <p:cNvSpPr/>
          <p:nvPr/>
        </p:nvSpPr>
        <p:spPr>
          <a:xfrm>
            <a:off x="0" y="-352044"/>
            <a:ext cx="18288000" cy="10991088"/>
          </a:xfrm>
          <a:custGeom>
            <a:avLst/>
            <a:gdLst/>
            <a:ahLst/>
            <a:cxnLst/>
            <a:rect l="l" t="t" r="r" b="b"/>
            <a:pathLst>
              <a:path w="18288000" h="10991088">
                <a:moveTo>
                  <a:pt x="0" y="0"/>
                </a:moveTo>
                <a:lnTo>
                  <a:pt x="18288000" y="0"/>
                </a:lnTo>
                <a:lnTo>
                  <a:pt x="18288000" y="10991088"/>
                </a:lnTo>
                <a:lnTo>
                  <a:pt x="0" y="10991088"/>
                </a:lnTo>
                <a:lnTo>
                  <a:pt x="0" y="0"/>
                </a:lnTo>
                <a:close/>
              </a:path>
            </a:pathLst>
          </a:custGeom>
          <a:blipFill>
            <a:blip r:embed="rId2"/>
            <a:stretch>
              <a:fillRect/>
            </a:stretch>
          </a:blipFill>
        </p:spPr>
        <p:txBody>
          <a:bodyPr/>
          <a:lstStyle/>
          <a:p>
            <a:endParaRPr lang="en-US"/>
          </a:p>
        </p:txBody>
      </p:sp>
      <p:sp>
        <p:nvSpPr>
          <p:cNvPr id="3" name="Freeform 3"/>
          <p:cNvSpPr/>
          <p:nvPr/>
        </p:nvSpPr>
        <p:spPr>
          <a:xfrm>
            <a:off x="8516079" y="4616652"/>
            <a:ext cx="5708816" cy="1484117"/>
          </a:xfrm>
          <a:custGeom>
            <a:avLst/>
            <a:gdLst/>
            <a:ahLst/>
            <a:cxnLst/>
            <a:rect l="l" t="t" r="r" b="b"/>
            <a:pathLst>
              <a:path w="5708816" h="1484117">
                <a:moveTo>
                  <a:pt x="0" y="0"/>
                </a:moveTo>
                <a:lnTo>
                  <a:pt x="5708816" y="0"/>
                </a:lnTo>
                <a:lnTo>
                  <a:pt x="5708816" y="1484117"/>
                </a:lnTo>
                <a:lnTo>
                  <a:pt x="0" y="1484117"/>
                </a:lnTo>
                <a:lnTo>
                  <a:pt x="0" y="0"/>
                </a:lnTo>
                <a:close/>
              </a:path>
            </a:pathLst>
          </a:custGeom>
          <a:blipFill>
            <a:blip r:embed="rId3"/>
            <a:stretch>
              <a:fillRect t="-1539" b="-1539"/>
            </a:stretch>
          </a:blipFill>
        </p:spPr>
        <p:txBody>
          <a:bodyPr/>
          <a:lstStyle/>
          <a:p>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A9DFD0"/>
        </a:solidFill>
        <a:effectLst/>
      </p:bgPr>
    </p:bg>
    <p:spTree>
      <p:nvGrpSpPr>
        <p:cNvPr id="1" name=""/>
        <p:cNvGrpSpPr/>
        <p:nvPr/>
      </p:nvGrpSpPr>
      <p:grpSpPr>
        <a:xfrm>
          <a:off x="0" y="0"/>
          <a:ext cx="0" cy="0"/>
          <a:chOff x="0" y="0"/>
          <a:chExt cx="0" cy="0"/>
        </a:xfrm>
      </p:grpSpPr>
      <p:sp>
        <p:nvSpPr>
          <p:cNvPr id="2" name="Freeform 2"/>
          <p:cNvSpPr/>
          <p:nvPr/>
        </p:nvSpPr>
        <p:spPr>
          <a:xfrm>
            <a:off x="-1129612" y="-2645703"/>
            <a:ext cx="4661953" cy="4748285"/>
          </a:xfrm>
          <a:custGeom>
            <a:avLst/>
            <a:gdLst/>
            <a:ahLst/>
            <a:cxnLst/>
            <a:rect l="l" t="t" r="r" b="b"/>
            <a:pathLst>
              <a:path w="4661953" h="4748285">
                <a:moveTo>
                  <a:pt x="0" y="0"/>
                </a:moveTo>
                <a:lnTo>
                  <a:pt x="4661953" y="0"/>
                </a:lnTo>
                <a:lnTo>
                  <a:pt x="4661953" y="4748285"/>
                </a:lnTo>
                <a:lnTo>
                  <a:pt x="0" y="4748285"/>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US"/>
          </a:p>
        </p:txBody>
      </p:sp>
      <p:sp>
        <p:nvSpPr>
          <p:cNvPr id="3" name="Freeform 3"/>
          <p:cNvSpPr/>
          <p:nvPr/>
        </p:nvSpPr>
        <p:spPr>
          <a:xfrm>
            <a:off x="15153737" y="8084666"/>
            <a:ext cx="5277926" cy="4404669"/>
          </a:xfrm>
          <a:custGeom>
            <a:avLst/>
            <a:gdLst/>
            <a:ahLst/>
            <a:cxnLst/>
            <a:rect l="l" t="t" r="r" b="b"/>
            <a:pathLst>
              <a:path w="5277926" h="4404669">
                <a:moveTo>
                  <a:pt x="0" y="0"/>
                </a:moveTo>
                <a:lnTo>
                  <a:pt x="5277926" y="0"/>
                </a:lnTo>
                <a:lnTo>
                  <a:pt x="5277926" y="4404668"/>
                </a:lnTo>
                <a:lnTo>
                  <a:pt x="0" y="4404668"/>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US"/>
          </a:p>
        </p:txBody>
      </p:sp>
      <p:sp>
        <p:nvSpPr>
          <p:cNvPr id="4" name="Freeform 4"/>
          <p:cNvSpPr/>
          <p:nvPr/>
        </p:nvSpPr>
        <p:spPr>
          <a:xfrm>
            <a:off x="14420446" y="867876"/>
            <a:ext cx="2469413" cy="2469413"/>
          </a:xfrm>
          <a:custGeom>
            <a:avLst/>
            <a:gdLst/>
            <a:ahLst/>
            <a:cxnLst/>
            <a:rect l="l" t="t" r="r" b="b"/>
            <a:pathLst>
              <a:path w="2469413" h="2469413">
                <a:moveTo>
                  <a:pt x="0" y="0"/>
                </a:moveTo>
                <a:lnTo>
                  <a:pt x="2469414" y="0"/>
                </a:lnTo>
                <a:lnTo>
                  <a:pt x="2469414" y="2469413"/>
                </a:lnTo>
                <a:lnTo>
                  <a:pt x="0" y="2469413"/>
                </a:lnTo>
                <a:lnTo>
                  <a:pt x="0" y="0"/>
                </a:lnTo>
                <a:close/>
              </a:path>
            </a:pathLst>
          </a:custGeom>
          <a:blipFill>
            <a:blip r:embed="rId6"/>
            <a:stretch>
              <a:fillRect/>
            </a:stretch>
          </a:blipFill>
        </p:spPr>
        <p:txBody>
          <a:bodyPr/>
          <a:lstStyle/>
          <a:p>
            <a:endParaRPr lang="en-US"/>
          </a:p>
        </p:txBody>
      </p:sp>
      <p:sp>
        <p:nvSpPr>
          <p:cNvPr id="5" name="Freeform 5"/>
          <p:cNvSpPr/>
          <p:nvPr/>
        </p:nvSpPr>
        <p:spPr>
          <a:xfrm>
            <a:off x="1028700" y="6680508"/>
            <a:ext cx="2267453" cy="2267453"/>
          </a:xfrm>
          <a:custGeom>
            <a:avLst/>
            <a:gdLst/>
            <a:ahLst/>
            <a:cxnLst/>
            <a:rect l="l" t="t" r="r" b="b"/>
            <a:pathLst>
              <a:path w="2267453" h="2267453">
                <a:moveTo>
                  <a:pt x="0" y="0"/>
                </a:moveTo>
                <a:lnTo>
                  <a:pt x="2267453" y="0"/>
                </a:lnTo>
                <a:lnTo>
                  <a:pt x="2267453" y="2267453"/>
                </a:lnTo>
                <a:lnTo>
                  <a:pt x="0" y="2267453"/>
                </a:lnTo>
                <a:lnTo>
                  <a:pt x="0" y="0"/>
                </a:lnTo>
                <a:close/>
              </a:path>
            </a:pathLst>
          </a:custGeom>
          <a:blipFill>
            <a:blip r:embed="rId7"/>
            <a:stretch>
              <a:fillRect/>
            </a:stretch>
          </a:blipFill>
        </p:spPr>
        <p:txBody>
          <a:bodyPr/>
          <a:lstStyle/>
          <a:p>
            <a:endParaRPr lang="en-US"/>
          </a:p>
        </p:txBody>
      </p:sp>
      <p:grpSp>
        <p:nvGrpSpPr>
          <p:cNvPr id="6" name="Group 6"/>
          <p:cNvGrpSpPr/>
          <p:nvPr/>
        </p:nvGrpSpPr>
        <p:grpSpPr>
          <a:xfrm>
            <a:off x="4378198" y="3337289"/>
            <a:ext cx="9531604" cy="1543050"/>
            <a:chOff x="0" y="0"/>
            <a:chExt cx="2510381" cy="406400"/>
          </a:xfrm>
        </p:grpSpPr>
        <p:sp>
          <p:nvSpPr>
            <p:cNvPr id="7" name="Freeform 7"/>
            <p:cNvSpPr/>
            <p:nvPr/>
          </p:nvSpPr>
          <p:spPr>
            <a:xfrm>
              <a:off x="0" y="0"/>
              <a:ext cx="2510381" cy="406400"/>
            </a:xfrm>
            <a:custGeom>
              <a:avLst/>
              <a:gdLst/>
              <a:ahLst/>
              <a:cxnLst/>
              <a:rect l="l" t="t" r="r" b="b"/>
              <a:pathLst>
                <a:path w="2510381" h="406400">
                  <a:moveTo>
                    <a:pt x="41424" y="0"/>
                  </a:moveTo>
                  <a:lnTo>
                    <a:pt x="2468957" y="0"/>
                  </a:lnTo>
                  <a:cubicBezTo>
                    <a:pt x="2491835" y="0"/>
                    <a:pt x="2510381" y="18546"/>
                    <a:pt x="2510381" y="41424"/>
                  </a:cubicBezTo>
                  <a:lnTo>
                    <a:pt x="2510381" y="364976"/>
                  </a:lnTo>
                  <a:cubicBezTo>
                    <a:pt x="2510381" y="387854"/>
                    <a:pt x="2491835" y="406400"/>
                    <a:pt x="2468957" y="406400"/>
                  </a:cubicBezTo>
                  <a:lnTo>
                    <a:pt x="41424" y="406400"/>
                  </a:lnTo>
                  <a:cubicBezTo>
                    <a:pt x="18546" y="406400"/>
                    <a:pt x="0" y="387854"/>
                    <a:pt x="0" y="364976"/>
                  </a:cubicBezTo>
                  <a:lnTo>
                    <a:pt x="0" y="41424"/>
                  </a:lnTo>
                  <a:cubicBezTo>
                    <a:pt x="0" y="18546"/>
                    <a:pt x="18546" y="0"/>
                    <a:pt x="41424" y="0"/>
                  </a:cubicBezTo>
                  <a:close/>
                </a:path>
              </a:pathLst>
            </a:custGeom>
            <a:solidFill>
              <a:srgbClr val="20B48C"/>
            </a:solidFill>
          </p:spPr>
          <p:txBody>
            <a:bodyPr/>
            <a:lstStyle/>
            <a:p>
              <a:endParaRPr lang="en-US"/>
            </a:p>
          </p:txBody>
        </p:sp>
        <p:sp>
          <p:nvSpPr>
            <p:cNvPr id="8" name="TextBox 8"/>
            <p:cNvSpPr txBox="1"/>
            <p:nvPr/>
          </p:nvSpPr>
          <p:spPr>
            <a:xfrm>
              <a:off x="0" y="-57150"/>
              <a:ext cx="812800" cy="869950"/>
            </a:xfrm>
            <a:prstGeom prst="rect">
              <a:avLst/>
            </a:prstGeom>
          </p:spPr>
          <p:txBody>
            <a:bodyPr lIns="50800" tIns="50800" rIns="50800" bIns="50800" rtlCol="0" anchor="ctr"/>
            <a:lstStyle/>
            <a:p>
              <a:pPr algn="ctr">
                <a:lnSpc>
                  <a:spcPts val="3632"/>
                </a:lnSpc>
              </a:pPr>
              <a:endParaRPr/>
            </a:p>
          </p:txBody>
        </p:sp>
      </p:grpSp>
      <p:sp>
        <p:nvSpPr>
          <p:cNvPr id="9" name="TextBox 9"/>
          <p:cNvSpPr txBox="1"/>
          <p:nvPr/>
        </p:nvSpPr>
        <p:spPr>
          <a:xfrm>
            <a:off x="4983496" y="3374750"/>
            <a:ext cx="8607475" cy="1202205"/>
          </a:xfrm>
          <a:prstGeom prst="rect">
            <a:avLst/>
          </a:prstGeom>
        </p:spPr>
        <p:txBody>
          <a:bodyPr lIns="0" tIns="0" rIns="0" bIns="0" rtlCol="0" anchor="t">
            <a:spAutoFit/>
          </a:bodyPr>
          <a:lstStyle/>
          <a:p>
            <a:pPr algn="ctr">
              <a:lnSpc>
                <a:spcPts val="9861"/>
              </a:lnSpc>
            </a:pPr>
            <a:r>
              <a:rPr lang="en-US" sz="7044">
                <a:solidFill>
                  <a:srgbClr val="00694C"/>
                </a:solidFill>
                <a:latin typeface="Canva Sans Bold"/>
              </a:rPr>
              <a:t>Stamp Registration </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A9DFD0"/>
        </a:solidFill>
        <a:effectLst/>
      </p:bgPr>
    </p:bg>
    <p:spTree>
      <p:nvGrpSpPr>
        <p:cNvPr id="1" name=""/>
        <p:cNvGrpSpPr/>
        <p:nvPr/>
      </p:nvGrpSpPr>
      <p:grpSpPr>
        <a:xfrm>
          <a:off x="0" y="0"/>
          <a:ext cx="0" cy="0"/>
          <a:chOff x="0" y="0"/>
          <a:chExt cx="0" cy="0"/>
        </a:xfrm>
      </p:grpSpPr>
      <p:grpSp>
        <p:nvGrpSpPr>
          <p:cNvPr id="2" name="Group 2"/>
          <p:cNvGrpSpPr/>
          <p:nvPr/>
        </p:nvGrpSpPr>
        <p:grpSpPr>
          <a:xfrm>
            <a:off x="800979" y="2379942"/>
            <a:ext cx="8630692" cy="7370477"/>
            <a:chOff x="0" y="0"/>
            <a:chExt cx="2273104" cy="1941196"/>
          </a:xfrm>
        </p:grpSpPr>
        <p:sp>
          <p:nvSpPr>
            <p:cNvPr id="3" name="Freeform 3"/>
            <p:cNvSpPr/>
            <p:nvPr/>
          </p:nvSpPr>
          <p:spPr>
            <a:xfrm>
              <a:off x="0" y="0"/>
              <a:ext cx="2273104" cy="1941196"/>
            </a:xfrm>
            <a:custGeom>
              <a:avLst/>
              <a:gdLst/>
              <a:ahLst/>
              <a:cxnLst/>
              <a:rect l="l" t="t" r="r" b="b"/>
              <a:pathLst>
                <a:path w="2273104" h="1941196">
                  <a:moveTo>
                    <a:pt x="45748" y="0"/>
                  </a:moveTo>
                  <a:lnTo>
                    <a:pt x="2227356" y="0"/>
                  </a:lnTo>
                  <a:cubicBezTo>
                    <a:pt x="2252622" y="0"/>
                    <a:pt x="2273104" y="20482"/>
                    <a:pt x="2273104" y="45748"/>
                  </a:cubicBezTo>
                  <a:lnTo>
                    <a:pt x="2273104" y="1895447"/>
                  </a:lnTo>
                  <a:cubicBezTo>
                    <a:pt x="2273104" y="1920714"/>
                    <a:pt x="2252622" y="1941196"/>
                    <a:pt x="2227356" y="1941196"/>
                  </a:cubicBezTo>
                  <a:lnTo>
                    <a:pt x="45748" y="1941196"/>
                  </a:lnTo>
                  <a:cubicBezTo>
                    <a:pt x="20482" y="1941196"/>
                    <a:pt x="0" y="1920714"/>
                    <a:pt x="0" y="1895447"/>
                  </a:cubicBezTo>
                  <a:lnTo>
                    <a:pt x="0" y="45748"/>
                  </a:lnTo>
                  <a:cubicBezTo>
                    <a:pt x="0" y="20482"/>
                    <a:pt x="20482" y="0"/>
                    <a:pt x="45748" y="0"/>
                  </a:cubicBezTo>
                  <a:close/>
                </a:path>
              </a:pathLst>
            </a:custGeom>
            <a:solidFill>
              <a:srgbClr val="3ECDA6"/>
            </a:solidFill>
          </p:spPr>
          <p:txBody>
            <a:bodyPr/>
            <a:lstStyle/>
            <a:p>
              <a:endParaRPr lang="en-US"/>
            </a:p>
          </p:txBody>
        </p:sp>
        <p:sp>
          <p:nvSpPr>
            <p:cNvPr id="4" name="TextBox 4"/>
            <p:cNvSpPr txBox="1"/>
            <p:nvPr/>
          </p:nvSpPr>
          <p:spPr>
            <a:xfrm>
              <a:off x="0" y="-57150"/>
              <a:ext cx="812800" cy="869950"/>
            </a:xfrm>
            <a:prstGeom prst="rect">
              <a:avLst/>
            </a:prstGeom>
          </p:spPr>
          <p:txBody>
            <a:bodyPr lIns="50800" tIns="50800" rIns="50800" bIns="50800" rtlCol="0" anchor="ctr"/>
            <a:lstStyle/>
            <a:p>
              <a:pPr algn="ctr">
                <a:lnSpc>
                  <a:spcPts val="3632"/>
                </a:lnSpc>
              </a:pPr>
              <a:endParaRPr/>
            </a:p>
          </p:txBody>
        </p:sp>
      </p:grpSp>
      <p:sp>
        <p:nvSpPr>
          <p:cNvPr id="5" name="Freeform 5"/>
          <p:cNvSpPr/>
          <p:nvPr/>
        </p:nvSpPr>
        <p:spPr>
          <a:xfrm>
            <a:off x="2234859" y="3698560"/>
            <a:ext cx="5579652" cy="4877404"/>
          </a:xfrm>
          <a:custGeom>
            <a:avLst/>
            <a:gdLst/>
            <a:ahLst/>
            <a:cxnLst/>
            <a:rect l="l" t="t" r="r" b="b"/>
            <a:pathLst>
              <a:path w="5579652" h="4877404">
                <a:moveTo>
                  <a:pt x="0" y="0"/>
                </a:moveTo>
                <a:lnTo>
                  <a:pt x="5579652" y="0"/>
                </a:lnTo>
                <a:lnTo>
                  <a:pt x="5579652" y="4877403"/>
                </a:lnTo>
                <a:lnTo>
                  <a:pt x="0" y="4877403"/>
                </a:lnTo>
                <a:lnTo>
                  <a:pt x="0" y="0"/>
                </a:lnTo>
                <a:close/>
              </a:path>
            </a:pathLst>
          </a:custGeom>
          <a:blipFill>
            <a:blip r:embed="rId2"/>
            <a:stretch>
              <a:fillRect l="-12224" r="-18896"/>
            </a:stretch>
          </a:blipFill>
        </p:spPr>
        <p:txBody>
          <a:bodyPr/>
          <a:lstStyle/>
          <a:p>
            <a:endParaRPr lang="en-US"/>
          </a:p>
        </p:txBody>
      </p:sp>
      <p:grpSp>
        <p:nvGrpSpPr>
          <p:cNvPr id="6" name="Group 6"/>
          <p:cNvGrpSpPr/>
          <p:nvPr/>
        </p:nvGrpSpPr>
        <p:grpSpPr>
          <a:xfrm>
            <a:off x="9743121" y="2379942"/>
            <a:ext cx="8142489" cy="7370477"/>
            <a:chOff x="0" y="0"/>
            <a:chExt cx="2144524" cy="1941196"/>
          </a:xfrm>
        </p:grpSpPr>
        <p:sp>
          <p:nvSpPr>
            <p:cNvPr id="7" name="Freeform 7"/>
            <p:cNvSpPr/>
            <p:nvPr/>
          </p:nvSpPr>
          <p:spPr>
            <a:xfrm>
              <a:off x="0" y="0"/>
              <a:ext cx="2144524" cy="1941196"/>
            </a:xfrm>
            <a:custGeom>
              <a:avLst/>
              <a:gdLst/>
              <a:ahLst/>
              <a:cxnLst/>
              <a:rect l="l" t="t" r="r" b="b"/>
              <a:pathLst>
                <a:path w="2144524" h="1941196">
                  <a:moveTo>
                    <a:pt x="48491" y="0"/>
                  </a:moveTo>
                  <a:lnTo>
                    <a:pt x="2096033" y="0"/>
                  </a:lnTo>
                  <a:cubicBezTo>
                    <a:pt x="2108894" y="0"/>
                    <a:pt x="2121227" y="5109"/>
                    <a:pt x="2130321" y="14203"/>
                  </a:cubicBezTo>
                  <a:cubicBezTo>
                    <a:pt x="2139415" y="23297"/>
                    <a:pt x="2144524" y="35630"/>
                    <a:pt x="2144524" y="48491"/>
                  </a:cubicBezTo>
                  <a:lnTo>
                    <a:pt x="2144524" y="1892705"/>
                  </a:lnTo>
                  <a:cubicBezTo>
                    <a:pt x="2144524" y="1919486"/>
                    <a:pt x="2122814" y="1941196"/>
                    <a:pt x="2096033" y="1941196"/>
                  </a:cubicBezTo>
                  <a:lnTo>
                    <a:pt x="48491" y="1941196"/>
                  </a:lnTo>
                  <a:cubicBezTo>
                    <a:pt x="35630" y="1941196"/>
                    <a:pt x="23297" y="1936087"/>
                    <a:pt x="14203" y="1926993"/>
                  </a:cubicBezTo>
                  <a:cubicBezTo>
                    <a:pt x="5109" y="1917899"/>
                    <a:pt x="0" y="1905565"/>
                    <a:pt x="0" y="1892705"/>
                  </a:cubicBezTo>
                  <a:lnTo>
                    <a:pt x="0" y="48491"/>
                  </a:lnTo>
                  <a:cubicBezTo>
                    <a:pt x="0" y="35630"/>
                    <a:pt x="5109" y="23297"/>
                    <a:pt x="14203" y="14203"/>
                  </a:cubicBezTo>
                  <a:cubicBezTo>
                    <a:pt x="23297" y="5109"/>
                    <a:pt x="35630" y="0"/>
                    <a:pt x="48491" y="0"/>
                  </a:cubicBezTo>
                  <a:close/>
                </a:path>
              </a:pathLst>
            </a:custGeom>
            <a:solidFill>
              <a:srgbClr val="3ECDA6"/>
            </a:solidFill>
          </p:spPr>
          <p:txBody>
            <a:bodyPr/>
            <a:lstStyle/>
            <a:p>
              <a:endParaRPr lang="en-US"/>
            </a:p>
          </p:txBody>
        </p:sp>
        <p:sp>
          <p:nvSpPr>
            <p:cNvPr id="8" name="TextBox 8"/>
            <p:cNvSpPr txBox="1"/>
            <p:nvPr/>
          </p:nvSpPr>
          <p:spPr>
            <a:xfrm>
              <a:off x="0" y="-57150"/>
              <a:ext cx="812800" cy="869950"/>
            </a:xfrm>
            <a:prstGeom prst="rect">
              <a:avLst/>
            </a:prstGeom>
          </p:spPr>
          <p:txBody>
            <a:bodyPr lIns="50800" tIns="50800" rIns="50800" bIns="50800" rtlCol="0" anchor="ctr"/>
            <a:lstStyle/>
            <a:p>
              <a:pPr algn="ctr">
                <a:lnSpc>
                  <a:spcPts val="3632"/>
                </a:lnSpc>
              </a:pPr>
              <a:endParaRPr/>
            </a:p>
          </p:txBody>
        </p:sp>
      </p:grpSp>
      <p:sp>
        <p:nvSpPr>
          <p:cNvPr id="9" name="Freeform 9"/>
          <p:cNvSpPr/>
          <p:nvPr/>
        </p:nvSpPr>
        <p:spPr>
          <a:xfrm>
            <a:off x="10787268" y="3698560"/>
            <a:ext cx="5930390" cy="5559740"/>
          </a:xfrm>
          <a:custGeom>
            <a:avLst/>
            <a:gdLst/>
            <a:ahLst/>
            <a:cxnLst/>
            <a:rect l="l" t="t" r="r" b="b"/>
            <a:pathLst>
              <a:path w="5930390" h="5559740">
                <a:moveTo>
                  <a:pt x="0" y="0"/>
                </a:moveTo>
                <a:lnTo>
                  <a:pt x="5930390" y="0"/>
                </a:lnTo>
                <a:lnTo>
                  <a:pt x="5930390" y="5559740"/>
                </a:lnTo>
                <a:lnTo>
                  <a:pt x="0" y="5559740"/>
                </a:lnTo>
                <a:lnTo>
                  <a:pt x="0" y="0"/>
                </a:lnTo>
                <a:close/>
              </a:path>
            </a:pathLst>
          </a:custGeom>
          <a:blipFill>
            <a:blip r:embed="rId3"/>
            <a:stretch>
              <a:fillRect/>
            </a:stretch>
          </a:blipFill>
        </p:spPr>
        <p:txBody>
          <a:bodyPr/>
          <a:lstStyle/>
          <a:p>
            <a:endParaRPr lang="en-US"/>
          </a:p>
        </p:txBody>
      </p:sp>
      <p:sp>
        <p:nvSpPr>
          <p:cNvPr id="10" name="Freeform 10"/>
          <p:cNvSpPr/>
          <p:nvPr/>
        </p:nvSpPr>
        <p:spPr>
          <a:xfrm>
            <a:off x="-1869651" y="-2526341"/>
            <a:ext cx="4661953" cy="4748285"/>
          </a:xfrm>
          <a:custGeom>
            <a:avLst/>
            <a:gdLst/>
            <a:ahLst/>
            <a:cxnLst/>
            <a:rect l="l" t="t" r="r" b="b"/>
            <a:pathLst>
              <a:path w="4661953" h="4748285">
                <a:moveTo>
                  <a:pt x="0" y="0"/>
                </a:moveTo>
                <a:lnTo>
                  <a:pt x="4661953" y="0"/>
                </a:lnTo>
                <a:lnTo>
                  <a:pt x="4661953" y="4748285"/>
                </a:lnTo>
                <a:lnTo>
                  <a:pt x="0" y="4748285"/>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US"/>
          </a:p>
        </p:txBody>
      </p:sp>
      <p:sp>
        <p:nvSpPr>
          <p:cNvPr id="11" name="TextBox 11"/>
          <p:cNvSpPr txBox="1"/>
          <p:nvPr/>
        </p:nvSpPr>
        <p:spPr>
          <a:xfrm>
            <a:off x="5818138" y="686821"/>
            <a:ext cx="6651724" cy="928519"/>
          </a:xfrm>
          <a:prstGeom prst="rect">
            <a:avLst/>
          </a:prstGeom>
        </p:spPr>
        <p:txBody>
          <a:bodyPr lIns="0" tIns="0" rIns="0" bIns="0" rtlCol="0" anchor="t">
            <a:spAutoFit/>
          </a:bodyPr>
          <a:lstStyle/>
          <a:p>
            <a:pPr algn="ctr">
              <a:lnSpc>
                <a:spcPts val="7621"/>
              </a:lnSpc>
            </a:pPr>
            <a:r>
              <a:rPr lang="en-US" sz="5444">
                <a:solidFill>
                  <a:srgbClr val="00694C"/>
                </a:solidFill>
                <a:latin typeface="Canva Sans Bold"/>
              </a:rPr>
              <a:t>Stamp Registration </a:t>
            </a:r>
          </a:p>
        </p:txBody>
      </p:sp>
      <p:sp>
        <p:nvSpPr>
          <p:cNvPr id="12" name="TextBox 12"/>
          <p:cNvSpPr txBox="1"/>
          <p:nvPr/>
        </p:nvSpPr>
        <p:spPr>
          <a:xfrm>
            <a:off x="2083767" y="2625666"/>
            <a:ext cx="5881836" cy="688974"/>
          </a:xfrm>
          <a:prstGeom prst="rect">
            <a:avLst/>
          </a:prstGeom>
        </p:spPr>
        <p:txBody>
          <a:bodyPr lIns="0" tIns="0" rIns="0" bIns="0" rtlCol="0" anchor="t">
            <a:spAutoFit/>
          </a:bodyPr>
          <a:lstStyle/>
          <a:p>
            <a:pPr algn="ctr">
              <a:lnSpc>
                <a:spcPts val="5600"/>
              </a:lnSpc>
            </a:pPr>
            <a:r>
              <a:rPr lang="en-US" sz="4000">
                <a:solidFill>
                  <a:srgbClr val="00694C"/>
                </a:solidFill>
                <a:latin typeface="Canva Sans Bold"/>
              </a:rPr>
              <a:t>Document Registration </a:t>
            </a:r>
          </a:p>
        </p:txBody>
      </p:sp>
      <p:sp>
        <p:nvSpPr>
          <p:cNvPr id="13" name="TextBox 13"/>
          <p:cNvSpPr txBox="1"/>
          <p:nvPr/>
        </p:nvSpPr>
        <p:spPr>
          <a:xfrm>
            <a:off x="11054953" y="2611045"/>
            <a:ext cx="5395020" cy="688974"/>
          </a:xfrm>
          <a:prstGeom prst="rect">
            <a:avLst/>
          </a:prstGeom>
        </p:spPr>
        <p:txBody>
          <a:bodyPr lIns="0" tIns="0" rIns="0" bIns="0" rtlCol="0" anchor="t">
            <a:spAutoFit/>
          </a:bodyPr>
          <a:lstStyle/>
          <a:p>
            <a:pPr algn="ctr">
              <a:lnSpc>
                <a:spcPts val="5600"/>
              </a:lnSpc>
            </a:pPr>
            <a:r>
              <a:rPr lang="en-US" sz="4000">
                <a:solidFill>
                  <a:srgbClr val="00694C"/>
                </a:solidFill>
                <a:latin typeface="Canva Sans Bold"/>
              </a:rPr>
              <a:t>E-Stamp Registration </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A9DFD0"/>
        </a:solidFill>
        <a:effectLst/>
      </p:bgPr>
    </p:bg>
    <p:spTree>
      <p:nvGrpSpPr>
        <p:cNvPr id="1" name=""/>
        <p:cNvGrpSpPr/>
        <p:nvPr/>
      </p:nvGrpSpPr>
      <p:grpSpPr>
        <a:xfrm>
          <a:off x="0" y="0"/>
          <a:ext cx="0" cy="0"/>
          <a:chOff x="0" y="0"/>
          <a:chExt cx="0" cy="0"/>
        </a:xfrm>
      </p:grpSpPr>
      <p:sp>
        <p:nvSpPr>
          <p:cNvPr id="2" name="Freeform 2"/>
          <p:cNvSpPr/>
          <p:nvPr/>
        </p:nvSpPr>
        <p:spPr>
          <a:xfrm>
            <a:off x="14961195" y="8585983"/>
            <a:ext cx="5277926" cy="4404669"/>
          </a:xfrm>
          <a:custGeom>
            <a:avLst/>
            <a:gdLst/>
            <a:ahLst/>
            <a:cxnLst/>
            <a:rect l="l" t="t" r="r" b="b"/>
            <a:pathLst>
              <a:path w="5277926" h="4404669">
                <a:moveTo>
                  <a:pt x="0" y="0"/>
                </a:moveTo>
                <a:lnTo>
                  <a:pt x="5277926" y="0"/>
                </a:lnTo>
                <a:lnTo>
                  <a:pt x="5277926" y="4404668"/>
                </a:lnTo>
                <a:lnTo>
                  <a:pt x="0" y="4404668"/>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US"/>
          </a:p>
        </p:txBody>
      </p:sp>
      <p:sp>
        <p:nvSpPr>
          <p:cNvPr id="3" name="Freeform 3"/>
          <p:cNvSpPr/>
          <p:nvPr/>
        </p:nvSpPr>
        <p:spPr>
          <a:xfrm>
            <a:off x="-2330976" y="-2860553"/>
            <a:ext cx="4661953" cy="4748285"/>
          </a:xfrm>
          <a:custGeom>
            <a:avLst/>
            <a:gdLst/>
            <a:ahLst/>
            <a:cxnLst/>
            <a:rect l="l" t="t" r="r" b="b"/>
            <a:pathLst>
              <a:path w="4661953" h="4748285">
                <a:moveTo>
                  <a:pt x="0" y="0"/>
                </a:moveTo>
                <a:lnTo>
                  <a:pt x="4661952" y="0"/>
                </a:lnTo>
                <a:lnTo>
                  <a:pt x="4661952" y="4748285"/>
                </a:lnTo>
                <a:lnTo>
                  <a:pt x="0" y="4748285"/>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US"/>
          </a:p>
        </p:txBody>
      </p:sp>
      <p:grpSp>
        <p:nvGrpSpPr>
          <p:cNvPr id="4" name="Group 4"/>
          <p:cNvGrpSpPr/>
          <p:nvPr/>
        </p:nvGrpSpPr>
        <p:grpSpPr>
          <a:xfrm>
            <a:off x="2000966" y="2441828"/>
            <a:ext cx="9200433" cy="6346921"/>
            <a:chOff x="0" y="-28575"/>
            <a:chExt cx="12267244" cy="8462562"/>
          </a:xfrm>
        </p:grpSpPr>
        <p:sp>
          <p:nvSpPr>
            <p:cNvPr id="5" name="TextBox 5"/>
            <p:cNvSpPr txBox="1"/>
            <p:nvPr/>
          </p:nvSpPr>
          <p:spPr>
            <a:xfrm>
              <a:off x="9708464" y="3410581"/>
              <a:ext cx="2558780" cy="827663"/>
            </a:xfrm>
            <a:prstGeom prst="rect">
              <a:avLst/>
            </a:prstGeom>
          </p:spPr>
          <p:txBody>
            <a:bodyPr wrap="square" lIns="0" tIns="0" rIns="0" bIns="0" rtlCol="0" anchor="t">
              <a:spAutoFit/>
            </a:bodyPr>
            <a:lstStyle/>
            <a:p>
              <a:pPr algn="ctr">
                <a:lnSpc>
                  <a:spcPts val="2523"/>
                </a:lnSpc>
              </a:pPr>
              <a:r>
                <a:rPr lang="en-US" sz="1802" dirty="0">
                  <a:solidFill>
                    <a:srgbClr val="000000"/>
                  </a:solidFill>
                  <a:latin typeface="Open Sans Extra Bold"/>
                </a:rPr>
                <a:t>Rangan Reddy</a:t>
              </a:r>
            </a:p>
            <a:p>
              <a:pPr algn="ctr">
                <a:lnSpc>
                  <a:spcPts val="2523"/>
                </a:lnSpc>
              </a:pPr>
              <a:r>
                <a:rPr lang="en-US" sz="1802" dirty="0">
                  <a:solidFill>
                    <a:srgbClr val="000000"/>
                  </a:solidFill>
                  <a:latin typeface="Open Sans Extra Bold"/>
                </a:rPr>
                <a:t>108bn</a:t>
              </a:r>
            </a:p>
          </p:txBody>
        </p:sp>
        <p:sp>
          <p:nvSpPr>
            <p:cNvPr id="6" name="TextBox 6"/>
            <p:cNvSpPr txBox="1"/>
            <p:nvPr/>
          </p:nvSpPr>
          <p:spPr>
            <a:xfrm>
              <a:off x="585929" y="7606324"/>
              <a:ext cx="3483219" cy="827663"/>
            </a:xfrm>
            <a:prstGeom prst="rect">
              <a:avLst/>
            </a:prstGeom>
          </p:spPr>
          <p:txBody>
            <a:bodyPr wrap="square" lIns="0" tIns="0" rIns="0" bIns="0" rtlCol="0" anchor="t">
              <a:spAutoFit/>
            </a:bodyPr>
            <a:lstStyle/>
            <a:p>
              <a:pPr algn="ctr">
                <a:lnSpc>
                  <a:spcPts val="2523"/>
                </a:lnSpc>
              </a:pPr>
              <a:r>
                <a:rPr lang="en-US" sz="1802" dirty="0">
                  <a:solidFill>
                    <a:srgbClr val="000000"/>
                  </a:solidFill>
                  <a:latin typeface="Open Sans Extra Bold"/>
                </a:rPr>
                <a:t>Medchal Malkajgiri</a:t>
              </a:r>
            </a:p>
            <a:p>
              <a:pPr algn="ctr">
                <a:lnSpc>
                  <a:spcPts val="2523"/>
                </a:lnSpc>
              </a:pPr>
              <a:r>
                <a:rPr lang="en-US" sz="1802" dirty="0">
                  <a:solidFill>
                    <a:srgbClr val="000000"/>
                  </a:solidFill>
                  <a:latin typeface="Open Sans Extra Bold"/>
                </a:rPr>
                <a:t>64bn</a:t>
              </a:r>
            </a:p>
          </p:txBody>
        </p:sp>
        <p:sp>
          <p:nvSpPr>
            <p:cNvPr id="7" name="TextBox 7"/>
            <p:cNvSpPr txBox="1"/>
            <p:nvPr/>
          </p:nvSpPr>
          <p:spPr>
            <a:xfrm>
              <a:off x="0" y="2887042"/>
              <a:ext cx="2011781" cy="827663"/>
            </a:xfrm>
            <a:prstGeom prst="rect">
              <a:avLst/>
            </a:prstGeom>
          </p:spPr>
          <p:txBody>
            <a:bodyPr wrap="square" lIns="0" tIns="0" rIns="0" bIns="0" rtlCol="0" anchor="t">
              <a:spAutoFit/>
            </a:bodyPr>
            <a:lstStyle/>
            <a:p>
              <a:pPr algn="ctr">
                <a:lnSpc>
                  <a:spcPts val="2523"/>
                </a:lnSpc>
              </a:pPr>
              <a:r>
                <a:rPr lang="en-US" sz="1802" dirty="0">
                  <a:solidFill>
                    <a:srgbClr val="000000"/>
                  </a:solidFill>
                  <a:latin typeface="Open Sans Extra Bold"/>
                </a:rPr>
                <a:t>Hyderabad</a:t>
              </a:r>
            </a:p>
            <a:p>
              <a:pPr algn="ctr">
                <a:lnSpc>
                  <a:spcPts val="2523"/>
                </a:lnSpc>
              </a:pPr>
              <a:r>
                <a:rPr lang="en-US" sz="1802" dirty="0">
                  <a:solidFill>
                    <a:srgbClr val="000000"/>
                  </a:solidFill>
                  <a:latin typeface="Open Sans Extra Bold"/>
                </a:rPr>
                <a:t>38bn</a:t>
              </a:r>
            </a:p>
          </p:txBody>
        </p:sp>
        <p:sp>
          <p:nvSpPr>
            <p:cNvPr id="8" name="TextBox 8"/>
            <p:cNvSpPr txBox="1"/>
            <p:nvPr/>
          </p:nvSpPr>
          <p:spPr>
            <a:xfrm>
              <a:off x="1248857" y="446228"/>
              <a:ext cx="2448496" cy="827663"/>
            </a:xfrm>
            <a:prstGeom prst="rect">
              <a:avLst/>
            </a:prstGeom>
          </p:spPr>
          <p:txBody>
            <a:bodyPr wrap="square" lIns="0" tIns="0" rIns="0" bIns="0" rtlCol="0" anchor="t">
              <a:spAutoFit/>
            </a:bodyPr>
            <a:lstStyle/>
            <a:p>
              <a:pPr algn="ctr">
                <a:lnSpc>
                  <a:spcPts val="2523"/>
                </a:lnSpc>
              </a:pPr>
              <a:r>
                <a:rPr lang="en-US" sz="1802" dirty="0">
                  <a:solidFill>
                    <a:srgbClr val="000000"/>
                  </a:solidFill>
                  <a:latin typeface="Open Sans Extra Bold"/>
                </a:rPr>
                <a:t>Sanga Reddy</a:t>
              </a:r>
            </a:p>
            <a:p>
              <a:pPr algn="ctr">
                <a:lnSpc>
                  <a:spcPts val="2523"/>
                </a:lnSpc>
              </a:pPr>
              <a:r>
                <a:rPr lang="en-US" sz="1802" dirty="0">
                  <a:solidFill>
                    <a:srgbClr val="000000"/>
                  </a:solidFill>
                  <a:latin typeface="Open Sans Extra Bold"/>
                </a:rPr>
                <a:t>22bn</a:t>
              </a:r>
            </a:p>
          </p:txBody>
        </p:sp>
        <p:sp>
          <p:nvSpPr>
            <p:cNvPr id="9" name="TextBox 9"/>
            <p:cNvSpPr txBox="1"/>
            <p:nvPr/>
          </p:nvSpPr>
          <p:spPr>
            <a:xfrm>
              <a:off x="4069148" y="-28575"/>
              <a:ext cx="2448496" cy="827663"/>
            </a:xfrm>
            <a:prstGeom prst="rect">
              <a:avLst/>
            </a:prstGeom>
          </p:spPr>
          <p:txBody>
            <a:bodyPr wrap="square" lIns="0" tIns="0" rIns="0" bIns="0" rtlCol="0" anchor="t">
              <a:spAutoFit/>
            </a:bodyPr>
            <a:lstStyle/>
            <a:p>
              <a:pPr algn="ctr">
                <a:lnSpc>
                  <a:spcPts val="2523"/>
                </a:lnSpc>
              </a:pPr>
              <a:r>
                <a:rPr lang="en-US" sz="1802" dirty="0">
                  <a:solidFill>
                    <a:srgbClr val="000000"/>
                  </a:solidFill>
                  <a:latin typeface="Open Sans Extra Bold"/>
                </a:rPr>
                <a:t>Hanuma konda</a:t>
              </a:r>
            </a:p>
            <a:p>
              <a:pPr algn="ctr">
                <a:lnSpc>
                  <a:spcPts val="2523"/>
                </a:lnSpc>
              </a:pPr>
              <a:r>
                <a:rPr lang="en-US" sz="1802" dirty="0">
                  <a:solidFill>
                    <a:srgbClr val="000000"/>
                  </a:solidFill>
                  <a:latin typeface="Open Sans Extra Bold"/>
                </a:rPr>
                <a:t>8bn</a:t>
              </a:r>
            </a:p>
          </p:txBody>
        </p:sp>
        <p:grpSp>
          <p:nvGrpSpPr>
            <p:cNvPr id="10" name="Group 10"/>
            <p:cNvGrpSpPr>
              <a:grpSpLocks noChangeAspect="1"/>
            </p:cNvGrpSpPr>
            <p:nvPr/>
          </p:nvGrpSpPr>
          <p:grpSpPr>
            <a:xfrm>
              <a:off x="2192715" y="1007508"/>
              <a:ext cx="6925391" cy="6925391"/>
              <a:chOff x="0" y="0"/>
              <a:chExt cx="2540000" cy="2540000"/>
            </a:xfrm>
          </p:grpSpPr>
          <p:sp>
            <p:nvSpPr>
              <p:cNvPr id="11" name="Freeform 11"/>
              <p:cNvSpPr/>
              <p:nvPr/>
            </p:nvSpPr>
            <p:spPr>
              <a:xfrm>
                <a:off x="1270000" y="0"/>
                <a:ext cx="1342797" cy="2495947"/>
              </a:xfrm>
              <a:custGeom>
                <a:avLst/>
                <a:gdLst/>
                <a:ahLst/>
                <a:cxnLst/>
                <a:rect l="l" t="t" r="r" b="b"/>
                <a:pathLst>
                  <a:path w="1342797" h="2495947">
                    <a:moveTo>
                      <a:pt x="0" y="0"/>
                    </a:moveTo>
                    <a:lnTo>
                      <a:pt x="0" y="0"/>
                    </a:lnTo>
                    <a:cubicBezTo>
                      <a:pt x="636755" y="0"/>
                      <a:pt x="1175080" y="471537"/>
                      <a:pt x="1258938" y="1102746"/>
                    </a:cubicBezTo>
                    <a:cubicBezTo>
                      <a:pt x="1342797" y="1733955"/>
                      <a:pt x="946262" y="2329691"/>
                      <a:pt x="331594" y="2495947"/>
                    </a:cubicBezTo>
                    <a:lnTo>
                      <a:pt x="0" y="1270000"/>
                    </a:lnTo>
                    <a:close/>
                  </a:path>
                </a:pathLst>
              </a:custGeom>
              <a:solidFill>
                <a:srgbClr val="344E41"/>
              </a:solidFill>
            </p:spPr>
            <p:txBody>
              <a:bodyPr/>
              <a:lstStyle/>
              <a:p>
                <a:endParaRPr lang="en-US"/>
              </a:p>
            </p:txBody>
          </p:sp>
          <p:sp>
            <p:nvSpPr>
              <p:cNvPr id="12" name="Freeform 12"/>
              <p:cNvSpPr/>
              <p:nvPr/>
            </p:nvSpPr>
            <p:spPr>
              <a:xfrm>
                <a:off x="16108" y="1270000"/>
                <a:ext cx="1646343" cy="1322489"/>
              </a:xfrm>
              <a:custGeom>
                <a:avLst/>
                <a:gdLst/>
                <a:ahLst/>
                <a:cxnLst/>
                <a:rect l="l" t="t" r="r" b="b"/>
                <a:pathLst>
                  <a:path w="1646343" h="1322489">
                    <a:moveTo>
                      <a:pt x="1646344" y="1207842"/>
                    </a:moveTo>
                    <a:cubicBezTo>
                      <a:pt x="1293496" y="1322489"/>
                      <a:pt x="908160" y="1277112"/>
                      <a:pt x="591597" y="1083635"/>
                    </a:cubicBezTo>
                    <a:cubicBezTo>
                      <a:pt x="275034" y="890159"/>
                      <a:pt x="58903" y="567931"/>
                      <a:pt x="0" y="201631"/>
                    </a:cubicBezTo>
                    <a:lnTo>
                      <a:pt x="1253892" y="0"/>
                    </a:lnTo>
                    <a:close/>
                  </a:path>
                </a:pathLst>
              </a:custGeom>
              <a:solidFill>
                <a:srgbClr val="3A5A40"/>
              </a:solidFill>
            </p:spPr>
            <p:txBody>
              <a:bodyPr/>
              <a:lstStyle/>
              <a:p>
                <a:endParaRPr lang="en-US"/>
              </a:p>
            </p:txBody>
          </p:sp>
          <p:sp>
            <p:nvSpPr>
              <p:cNvPr id="13" name="Freeform 13"/>
              <p:cNvSpPr/>
              <p:nvPr/>
            </p:nvSpPr>
            <p:spPr>
              <a:xfrm>
                <a:off x="-66360" y="328214"/>
                <a:ext cx="1336360" cy="1205834"/>
              </a:xfrm>
              <a:custGeom>
                <a:avLst/>
                <a:gdLst/>
                <a:ahLst/>
                <a:cxnLst/>
                <a:rect l="l" t="t" r="r" b="b"/>
                <a:pathLst>
                  <a:path w="1336360" h="1205834">
                    <a:moveTo>
                      <a:pt x="94113" y="1205834"/>
                    </a:moveTo>
                    <a:cubicBezTo>
                      <a:pt x="0" y="763069"/>
                      <a:pt x="148665" y="303680"/>
                      <a:pt x="484339" y="0"/>
                    </a:cubicBezTo>
                    <a:lnTo>
                      <a:pt x="1336360" y="941786"/>
                    </a:lnTo>
                    <a:close/>
                  </a:path>
                </a:pathLst>
              </a:custGeom>
              <a:solidFill>
                <a:srgbClr val="588157"/>
              </a:solidFill>
            </p:spPr>
            <p:txBody>
              <a:bodyPr/>
              <a:lstStyle/>
              <a:p>
                <a:endParaRPr lang="en-US"/>
              </a:p>
            </p:txBody>
          </p:sp>
          <p:sp>
            <p:nvSpPr>
              <p:cNvPr id="14" name="Freeform 14"/>
              <p:cNvSpPr/>
              <p:nvPr/>
            </p:nvSpPr>
            <p:spPr>
              <a:xfrm>
                <a:off x="371974" y="16108"/>
                <a:ext cx="898026" cy="1253892"/>
              </a:xfrm>
              <a:custGeom>
                <a:avLst/>
                <a:gdLst/>
                <a:ahLst/>
                <a:cxnLst/>
                <a:rect l="l" t="t" r="r" b="b"/>
                <a:pathLst>
                  <a:path w="898026" h="1253892">
                    <a:moveTo>
                      <a:pt x="0" y="355866"/>
                    </a:moveTo>
                    <a:cubicBezTo>
                      <a:pt x="188921" y="166946"/>
                      <a:pt x="432610" y="42418"/>
                      <a:pt x="696395" y="0"/>
                    </a:cubicBezTo>
                    <a:lnTo>
                      <a:pt x="898026" y="1253892"/>
                    </a:lnTo>
                    <a:close/>
                  </a:path>
                </a:pathLst>
              </a:custGeom>
              <a:solidFill>
                <a:srgbClr val="A3B18A"/>
              </a:solidFill>
            </p:spPr>
            <p:txBody>
              <a:bodyPr/>
              <a:lstStyle/>
              <a:p>
                <a:endParaRPr lang="en-US"/>
              </a:p>
            </p:txBody>
          </p:sp>
          <p:sp>
            <p:nvSpPr>
              <p:cNvPr id="15" name="Freeform 15"/>
              <p:cNvSpPr/>
              <p:nvPr/>
            </p:nvSpPr>
            <p:spPr>
              <a:xfrm>
                <a:off x="1005952" y="0"/>
                <a:ext cx="264048" cy="1270000"/>
              </a:xfrm>
              <a:custGeom>
                <a:avLst/>
                <a:gdLst/>
                <a:ahLst/>
                <a:cxnLst/>
                <a:rect l="l" t="t" r="r" b="b"/>
                <a:pathLst>
                  <a:path w="264048" h="1270000">
                    <a:moveTo>
                      <a:pt x="0" y="27753"/>
                    </a:moveTo>
                    <a:cubicBezTo>
                      <a:pt x="86763" y="9310"/>
                      <a:pt x="175220" y="9"/>
                      <a:pt x="263921" y="0"/>
                    </a:cubicBezTo>
                    <a:lnTo>
                      <a:pt x="264048" y="1270000"/>
                    </a:lnTo>
                    <a:close/>
                  </a:path>
                </a:pathLst>
              </a:custGeom>
              <a:solidFill>
                <a:srgbClr val="DAD7CD"/>
              </a:solidFill>
            </p:spPr>
            <p:txBody>
              <a:bodyPr/>
              <a:lstStyle/>
              <a:p>
                <a:endParaRPr lang="en-US"/>
              </a:p>
            </p:txBody>
          </p:sp>
        </p:grpSp>
      </p:grpSp>
      <p:sp>
        <p:nvSpPr>
          <p:cNvPr id="16" name="TextBox 16"/>
          <p:cNvSpPr txBox="1"/>
          <p:nvPr/>
        </p:nvSpPr>
        <p:spPr>
          <a:xfrm>
            <a:off x="2840796" y="374744"/>
            <a:ext cx="14418504" cy="2088515"/>
          </a:xfrm>
          <a:prstGeom prst="rect">
            <a:avLst/>
          </a:prstGeom>
        </p:spPr>
        <p:txBody>
          <a:bodyPr lIns="0" tIns="0" rIns="0" bIns="0" rtlCol="0" anchor="t">
            <a:spAutoFit/>
          </a:bodyPr>
          <a:lstStyle/>
          <a:p>
            <a:pPr algn="just">
              <a:lnSpc>
                <a:spcPts val="4340"/>
              </a:lnSpc>
            </a:pPr>
            <a:r>
              <a:rPr lang="en-US" sz="3100">
                <a:solidFill>
                  <a:srgbClr val="000000"/>
                </a:solidFill>
                <a:latin typeface="Canva Sans Bold"/>
              </a:rPr>
              <a:t>1:- How does the revenue generated from document registration vary across districts in Telangana? List down the top 5 districts that showed the highest document registration revenue growth between FY 2019 and 2022.</a:t>
            </a:r>
          </a:p>
          <a:p>
            <a:pPr algn="just">
              <a:lnSpc>
                <a:spcPts val="3780"/>
              </a:lnSpc>
            </a:pPr>
            <a:endParaRPr lang="en-US" sz="3100">
              <a:solidFill>
                <a:srgbClr val="000000"/>
              </a:solidFill>
              <a:latin typeface="Canva Sans Bold"/>
            </a:endParaRPr>
          </a:p>
        </p:txBody>
      </p:sp>
      <p:sp>
        <p:nvSpPr>
          <p:cNvPr id="17" name="TextBox 17"/>
          <p:cNvSpPr txBox="1"/>
          <p:nvPr/>
        </p:nvSpPr>
        <p:spPr>
          <a:xfrm>
            <a:off x="3923092" y="9210675"/>
            <a:ext cx="6126956" cy="349249"/>
          </a:xfrm>
          <a:prstGeom prst="rect">
            <a:avLst/>
          </a:prstGeom>
        </p:spPr>
        <p:txBody>
          <a:bodyPr lIns="0" tIns="0" rIns="0" bIns="0" rtlCol="0" anchor="t">
            <a:spAutoFit/>
          </a:bodyPr>
          <a:lstStyle/>
          <a:p>
            <a:pPr algn="ctr">
              <a:lnSpc>
                <a:spcPts val="2800"/>
              </a:lnSpc>
            </a:pPr>
            <a:r>
              <a:rPr lang="en-US" sz="2000">
                <a:solidFill>
                  <a:srgbClr val="000000"/>
                </a:solidFill>
                <a:latin typeface="Canva Sans Bold"/>
              </a:rPr>
              <a:t>Top 5 Districts by Document registration revenue</a:t>
            </a:r>
          </a:p>
        </p:txBody>
      </p:sp>
      <p:sp>
        <p:nvSpPr>
          <p:cNvPr id="18" name="TextBox 18"/>
          <p:cNvSpPr txBox="1"/>
          <p:nvPr/>
        </p:nvSpPr>
        <p:spPr>
          <a:xfrm>
            <a:off x="11510824" y="3609226"/>
            <a:ext cx="5748476" cy="4554690"/>
          </a:xfrm>
          <a:prstGeom prst="rect">
            <a:avLst/>
          </a:prstGeom>
        </p:spPr>
        <p:txBody>
          <a:bodyPr lIns="0" tIns="0" rIns="0" bIns="0" rtlCol="0" anchor="t">
            <a:spAutoFit/>
          </a:bodyPr>
          <a:lstStyle/>
          <a:p>
            <a:pPr marL="470985" lvl="1" indent="-235492" algn="just">
              <a:lnSpc>
                <a:spcPts val="3054"/>
              </a:lnSpc>
              <a:buFont typeface="Arial"/>
              <a:buChar char="•"/>
            </a:pPr>
            <a:r>
              <a:rPr lang="en-US" sz="2181" dirty="0">
                <a:solidFill>
                  <a:srgbClr val="000000"/>
                </a:solidFill>
                <a:latin typeface="Canva Sans"/>
              </a:rPr>
              <a:t>This top 5 districts are document revenue 80% of the total. </a:t>
            </a:r>
          </a:p>
          <a:p>
            <a:pPr marL="470985" lvl="1" indent="-235492" algn="just">
              <a:lnSpc>
                <a:spcPts val="3054"/>
              </a:lnSpc>
              <a:buFont typeface="Arial"/>
              <a:buChar char="•"/>
            </a:pPr>
            <a:r>
              <a:rPr lang="en-US" sz="2181" dirty="0">
                <a:solidFill>
                  <a:srgbClr val="000000"/>
                </a:solidFill>
                <a:latin typeface="Canva Sans"/>
              </a:rPr>
              <a:t>Rangareddy leads the 37%, while Medchal Malkajgiri follows with 21%. Hyderabad, Sangareddy, and Hanumakonda collectively make up to 23%. </a:t>
            </a:r>
          </a:p>
          <a:p>
            <a:pPr marL="470985" lvl="1" indent="-235492" algn="just">
              <a:lnSpc>
                <a:spcPts val="3054"/>
              </a:lnSpc>
              <a:buFont typeface="Arial"/>
              <a:buChar char="•"/>
            </a:pPr>
            <a:r>
              <a:rPr lang="en-US" sz="2181" dirty="0">
                <a:solidFill>
                  <a:srgbClr val="000000"/>
                </a:solidFill>
                <a:latin typeface="Canva Sans"/>
              </a:rPr>
              <a:t>These districts have Urban infrastructure Development, educational institutions, IT and Commercial Spaces, and  transportation connectivity.</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A9DFD0"/>
        </a:solidFill>
        <a:effectLst/>
      </p:bgPr>
    </p:bg>
    <p:spTree>
      <p:nvGrpSpPr>
        <p:cNvPr id="1" name=""/>
        <p:cNvGrpSpPr/>
        <p:nvPr/>
      </p:nvGrpSpPr>
      <p:grpSpPr>
        <a:xfrm>
          <a:off x="0" y="0"/>
          <a:ext cx="0" cy="0"/>
          <a:chOff x="0" y="0"/>
          <a:chExt cx="0" cy="0"/>
        </a:xfrm>
      </p:grpSpPr>
      <p:sp>
        <p:nvSpPr>
          <p:cNvPr id="2" name="Freeform 2"/>
          <p:cNvSpPr/>
          <p:nvPr/>
        </p:nvSpPr>
        <p:spPr>
          <a:xfrm>
            <a:off x="16645406" y="8705344"/>
            <a:ext cx="3285187" cy="2741638"/>
          </a:xfrm>
          <a:custGeom>
            <a:avLst/>
            <a:gdLst/>
            <a:ahLst/>
            <a:cxnLst/>
            <a:rect l="l" t="t" r="r" b="b"/>
            <a:pathLst>
              <a:path w="3285187" h="2741638">
                <a:moveTo>
                  <a:pt x="0" y="0"/>
                </a:moveTo>
                <a:lnTo>
                  <a:pt x="3285188" y="0"/>
                </a:lnTo>
                <a:lnTo>
                  <a:pt x="3285188" y="2741638"/>
                </a:lnTo>
                <a:lnTo>
                  <a:pt x="0" y="2741638"/>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US"/>
          </a:p>
        </p:txBody>
      </p:sp>
      <p:sp>
        <p:nvSpPr>
          <p:cNvPr id="3" name="Freeform 3"/>
          <p:cNvSpPr/>
          <p:nvPr/>
        </p:nvSpPr>
        <p:spPr>
          <a:xfrm>
            <a:off x="-2330976" y="-2860553"/>
            <a:ext cx="4661953" cy="4748285"/>
          </a:xfrm>
          <a:custGeom>
            <a:avLst/>
            <a:gdLst/>
            <a:ahLst/>
            <a:cxnLst/>
            <a:rect l="l" t="t" r="r" b="b"/>
            <a:pathLst>
              <a:path w="4661953" h="4748285">
                <a:moveTo>
                  <a:pt x="0" y="0"/>
                </a:moveTo>
                <a:lnTo>
                  <a:pt x="4661952" y="0"/>
                </a:lnTo>
                <a:lnTo>
                  <a:pt x="4661952" y="4748285"/>
                </a:lnTo>
                <a:lnTo>
                  <a:pt x="0" y="4748285"/>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US"/>
          </a:p>
        </p:txBody>
      </p:sp>
      <p:grpSp>
        <p:nvGrpSpPr>
          <p:cNvPr id="4" name="Group 4"/>
          <p:cNvGrpSpPr/>
          <p:nvPr/>
        </p:nvGrpSpPr>
        <p:grpSpPr>
          <a:xfrm>
            <a:off x="1509101" y="1837149"/>
            <a:ext cx="8172676" cy="6539341"/>
            <a:chOff x="0" y="-28575"/>
            <a:chExt cx="10896901" cy="8719122"/>
          </a:xfrm>
        </p:grpSpPr>
        <p:sp>
          <p:nvSpPr>
            <p:cNvPr id="5" name="TextBox 5"/>
            <p:cNvSpPr txBox="1"/>
            <p:nvPr/>
          </p:nvSpPr>
          <p:spPr>
            <a:xfrm rot="18900000">
              <a:off x="701851" y="7717283"/>
              <a:ext cx="1417684" cy="400196"/>
            </a:xfrm>
            <a:prstGeom prst="rect">
              <a:avLst/>
            </a:prstGeom>
          </p:spPr>
          <p:txBody>
            <a:bodyPr wrap="square" lIns="0" tIns="0" rIns="0" bIns="0" rtlCol="0" anchor="t">
              <a:spAutoFit/>
            </a:bodyPr>
            <a:lstStyle/>
            <a:p>
              <a:pPr algn="ctr">
                <a:lnSpc>
                  <a:spcPts val="2523"/>
                </a:lnSpc>
              </a:pPr>
              <a:r>
                <a:rPr lang="en-US" sz="1802" dirty="0">
                  <a:solidFill>
                    <a:srgbClr val="000000"/>
                  </a:solidFill>
                  <a:latin typeface="Open Sans Extra Bold"/>
                </a:rPr>
                <a:t>Mulugu</a:t>
              </a:r>
            </a:p>
          </p:txBody>
        </p:sp>
        <p:sp>
          <p:nvSpPr>
            <p:cNvPr id="6" name="TextBox 6"/>
            <p:cNvSpPr txBox="1"/>
            <p:nvPr/>
          </p:nvSpPr>
          <p:spPr>
            <a:xfrm rot="18900000">
              <a:off x="2783477" y="7732204"/>
              <a:ext cx="1396528" cy="400196"/>
            </a:xfrm>
            <a:prstGeom prst="rect">
              <a:avLst/>
            </a:prstGeom>
          </p:spPr>
          <p:txBody>
            <a:bodyPr wrap="square" lIns="0" tIns="0" rIns="0" bIns="0" rtlCol="0" anchor="t">
              <a:spAutoFit/>
            </a:bodyPr>
            <a:lstStyle/>
            <a:p>
              <a:pPr algn="ctr">
                <a:lnSpc>
                  <a:spcPts val="2523"/>
                </a:lnSpc>
              </a:pPr>
              <a:r>
                <a:rPr lang="en-US" sz="1802" dirty="0">
                  <a:solidFill>
                    <a:srgbClr val="000000"/>
                  </a:solidFill>
                  <a:latin typeface="Open Sans Extra Bold"/>
                </a:rPr>
                <a:t>Adilabad</a:t>
              </a:r>
            </a:p>
          </p:txBody>
        </p:sp>
        <p:sp>
          <p:nvSpPr>
            <p:cNvPr id="7" name="TextBox 7"/>
            <p:cNvSpPr txBox="1"/>
            <p:nvPr/>
          </p:nvSpPr>
          <p:spPr>
            <a:xfrm rot="18900000">
              <a:off x="4290341" y="7958744"/>
              <a:ext cx="2026836" cy="400196"/>
            </a:xfrm>
            <a:prstGeom prst="rect">
              <a:avLst/>
            </a:prstGeom>
          </p:spPr>
          <p:txBody>
            <a:bodyPr wrap="square" lIns="0" tIns="0" rIns="0" bIns="0" rtlCol="0" anchor="t">
              <a:spAutoFit/>
            </a:bodyPr>
            <a:lstStyle/>
            <a:p>
              <a:pPr algn="ctr">
                <a:lnSpc>
                  <a:spcPts val="2523"/>
                </a:lnSpc>
              </a:pPr>
              <a:r>
                <a:rPr lang="en-US" sz="1802" dirty="0">
                  <a:solidFill>
                    <a:srgbClr val="000000"/>
                  </a:solidFill>
                  <a:latin typeface="Open Sans Extra Bold"/>
                </a:rPr>
                <a:t>Karimnagar</a:t>
              </a:r>
            </a:p>
          </p:txBody>
        </p:sp>
        <p:sp>
          <p:nvSpPr>
            <p:cNvPr id="8" name="TextBox 8"/>
            <p:cNvSpPr txBox="1"/>
            <p:nvPr/>
          </p:nvSpPr>
          <p:spPr>
            <a:xfrm rot="18900000">
              <a:off x="6360158" y="7958744"/>
              <a:ext cx="2003103" cy="400196"/>
            </a:xfrm>
            <a:prstGeom prst="rect">
              <a:avLst/>
            </a:prstGeom>
          </p:spPr>
          <p:txBody>
            <a:bodyPr wrap="square" lIns="0" tIns="0" rIns="0" bIns="0" rtlCol="0" anchor="t">
              <a:spAutoFit/>
            </a:bodyPr>
            <a:lstStyle/>
            <a:p>
              <a:pPr algn="ctr">
                <a:lnSpc>
                  <a:spcPts val="2523"/>
                </a:lnSpc>
              </a:pPr>
              <a:r>
                <a:rPr lang="en-US" sz="1802" dirty="0">
                  <a:solidFill>
                    <a:srgbClr val="000000"/>
                  </a:solidFill>
                  <a:latin typeface="Open Sans Extra Bold"/>
                </a:rPr>
                <a:t>Mancherial</a:t>
              </a:r>
            </a:p>
          </p:txBody>
        </p:sp>
        <p:sp>
          <p:nvSpPr>
            <p:cNvPr id="9" name="TextBox 9"/>
            <p:cNvSpPr txBox="1"/>
            <p:nvPr/>
          </p:nvSpPr>
          <p:spPr>
            <a:xfrm rot="-2700000">
              <a:off x="7502501" y="8303384"/>
              <a:ext cx="3027825" cy="387163"/>
            </a:xfrm>
            <a:prstGeom prst="rect">
              <a:avLst/>
            </a:prstGeom>
          </p:spPr>
          <p:txBody>
            <a:bodyPr lIns="0" tIns="0" rIns="0" bIns="0" rtlCol="0" anchor="t">
              <a:spAutoFit/>
            </a:bodyPr>
            <a:lstStyle/>
            <a:p>
              <a:pPr algn="ctr">
                <a:lnSpc>
                  <a:spcPts val="2523"/>
                </a:lnSpc>
              </a:pPr>
              <a:r>
                <a:rPr lang="en-US" sz="1802" dirty="0">
                  <a:solidFill>
                    <a:srgbClr val="000000"/>
                  </a:solidFill>
                  <a:latin typeface="Open Sans Extra Bold"/>
                </a:rPr>
                <a:t>Medchal malkajgiri</a:t>
              </a:r>
            </a:p>
          </p:txBody>
        </p:sp>
        <p:sp>
          <p:nvSpPr>
            <p:cNvPr id="10" name="TextBox 10"/>
            <p:cNvSpPr txBox="1"/>
            <p:nvPr/>
          </p:nvSpPr>
          <p:spPr>
            <a:xfrm>
              <a:off x="0" y="-28575"/>
              <a:ext cx="726297" cy="387163"/>
            </a:xfrm>
            <a:prstGeom prst="rect">
              <a:avLst/>
            </a:prstGeom>
          </p:spPr>
          <p:txBody>
            <a:bodyPr lIns="0" tIns="0" rIns="0" bIns="0" rtlCol="0" anchor="t">
              <a:spAutoFit/>
            </a:bodyPr>
            <a:lstStyle/>
            <a:p>
              <a:pPr algn="r">
                <a:lnSpc>
                  <a:spcPts val="2523"/>
                </a:lnSpc>
              </a:pPr>
              <a:r>
                <a:rPr lang="en-US" sz="1802">
                  <a:solidFill>
                    <a:srgbClr val="000000"/>
                  </a:solidFill>
                  <a:latin typeface="Open Sans Extra Bold"/>
                </a:rPr>
                <a:t>30% </a:t>
              </a:r>
            </a:p>
          </p:txBody>
        </p:sp>
        <p:sp>
          <p:nvSpPr>
            <p:cNvPr id="11" name="TextBox 11"/>
            <p:cNvSpPr txBox="1"/>
            <p:nvPr/>
          </p:nvSpPr>
          <p:spPr>
            <a:xfrm>
              <a:off x="0" y="2279889"/>
              <a:ext cx="726297" cy="387163"/>
            </a:xfrm>
            <a:prstGeom prst="rect">
              <a:avLst/>
            </a:prstGeom>
          </p:spPr>
          <p:txBody>
            <a:bodyPr lIns="0" tIns="0" rIns="0" bIns="0" rtlCol="0" anchor="t">
              <a:spAutoFit/>
            </a:bodyPr>
            <a:lstStyle/>
            <a:p>
              <a:pPr algn="r">
                <a:lnSpc>
                  <a:spcPts val="2523"/>
                </a:lnSpc>
              </a:pPr>
              <a:r>
                <a:rPr lang="en-US" sz="1802">
                  <a:solidFill>
                    <a:srgbClr val="000000"/>
                  </a:solidFill>
                  <a:latin typeface="Open Sans Extra Bold"/>
                </a:rPr>
                <a:t>20% </a:t>
              </a:r>
            </a:p>
          </p:txBody>
        </p:sp>
        <p:sp>
          <p:nvSpPr>
            <p:cNvPr id="12" name="TextBox 12"/>
            <p:cNvSpPr txBox="1"/>
            <p:nvPr/>
          </p:nvSpPr>
          <p:spPr>
            <a:xfrm>
              <a:off x="0" y="4588352"/>
              <a:ext cx="726297" cy="387163"/>
            </a:xfrm>
            <a:prstGeom prst="rect">
              <a:avLst/>
            </a:prstGeom>
          </p:spPr>
          <p:txBody>
            <a:bodyPr lIns="0" tIns="0" rIns="0" bIns="0" rtlCol="0" anchor="t">
              <a:spAutoFit/>
            </a:bodyPr>
            <a:lstStyle/>
            <a:p>
              <a:pPr algn="r">
                <a:lnSpc>
                  <a:spcPts val="2523"/>
                </a:lnSpc>
              </a:pPr>
              <a:r>
                <a:rPr lang="en-US" sz="1802">
                  <a:solidFill>
                    <a:srgbClr val="000000"/>
                  </a:solidFill>
                  <a:latin typeface="Open Sans Extra Bold"/>
                </a:rPr>
                <a:t>10% </a:t>
              </a:r>
            </a:p>
          </p:txBody>
        </p:sp>
        <p:sp>
          <p:nvSpPr>
            <p:cNvPr id="13" name="TextBox 13"/>
            <p:cNvSpPr txBox="1"/>
            <p:nvPr/>
          </p:nvSpPr>
          <p:spPr>
            <a:xfrm>
              <a:off x="178817" y="6896816"/>
              <a:ext cx="547479" cy="387163"/>
            </a:xfrm>
            <a:prstGeom prst="rect">
              <a:avLst/>
            </a:prstGeom>
          </p:spPr>
          <p:txBody>
            <a:bodyPr lIns="0" tIns="0" rIns="0" bIns="0" rtlCol="0" anchor="t">
              <a:spAutoFit/>
            </a:bodyPr>
            <a:lstStyle/>
            <a:p>
              <a:pPr algn="r">
                <a:lnSpc>
                  <a:spcPts val="2523"/>
                </a:lnSpc>
              </a:pPr>
              <a:r>
                <a:rPr lang="en-US" sz="1802">
                  <a:solidFill>
                    <a:srgbClr val="000000"/>
                  </a:solidFill>
                  <a:latin typeface="Open Sans Extra Bold"/>
                </a:rPr>
                <a:t>0% </a:t>
              </a:r>
            </a:p>
          </p:txBody>
        </p:sp>
        <p:grpSp>
          <p:nvGrpSpPr>
            <p:cNvPr id="14" name="Group 14"/>
            <p:cNvGrpSpPr>
              <a:grpSpLocks noChangeAspect="1"/>
            </p:cNvGrpSpPr>
            <p:nvPr/>
          </p:nvGrpSpPr>
          <p:grpSpPr>
            <a:xfrm>
              <a:off x="878887" y="636218"/>
              <a:ext cx="10018014" cy="6468466"/>
              <a:chOff x="0" y="608470"/>
              <a:chExt cx="13340646" cy="8613835"/>
            </a:xfrm>
          </p:grpSpPr>
          <p:sp>
            <p:nvSpPr>
              <p:cNvPr id="15" name="Freeform 15"/>
              <p:cNvSpPr/>
              <p:nvPr/>
            </p:nvSpPr>
            <p:spPr>
              <a:xfrm>
                <a:off x="0" y="608470"/>
                <a:ext cx="2468020" cy="8613835"/>
              </a:xfrm>
              <a:custGeom>
                <a:avLst/>
                <a:gdLst/>
                <a:ahLst/>
                <a:cxnLst/>
                <a:rect l="l" t="t" r="r" b="b"/>
                <a:pathLst>
                  <a:path w="2468020" h="8613835">
                    <a:moveTo>
                      <a:pt x="0" y="8613835"/>
                    </a:moveTo>
                    <a:lnTo>
                      <a:pt x="0" y="197442"/>
                    </a:lnTo>
                    <a:cubicBezTo>
                      <a:pt x="0" y="88398"/>
                      <a:pt x="88398" y="0"/>
                      <a:pt x="197442" y="0"/>
                    </a:cubicBezTo>
                    <a:lnTo>
                      <a:pt x="2270578" y="0"/>
                    </a:lnTo>
                    <a:cubicBezTo>
                      <a:pt x="2322943" y="0"/>
                      <a:pt x="2373163" y="20802"/>
                      <a:pt x="2410190" y="57830"/>
                    </a:cubicBezTo>
                    <a:cubicBezTo>
                      <a:pt x="2447218" y="94857"/>
                      <a:pt x="2468020" y="145077"/>
                      <a:pt x="2468020" y="197442"/>
                    </a:cubicBezTo>
                    <a:lnTo>
                      <a:pt x="2468020" y="8613835"/>
                    </a:lnTo>
                    <a:close/>
                  </a:path>
                </a:pathLst>
              </a:custGeom>
              <a:solidFill>
                <a:srgbClr val="3A5A40"/>
              </a:solidFill>
            </p:spPr>
            <p:txBody>
              <a:bodyPr/>
              <a:lstStyle/>
              <a:p>
                <a:endParaRPr lang="en-US"/>
              </a:p>
            </p:txBody>
          </p:sp>
          <p:sp>
            <p:nvSpPr>
              <p:cNvPr id="16" name="Freeform 16"/>
              <p:cNvSpPr/>
              <p:nvPr/>
            </p:nvSpPr>
            <p:spPr>
              <a:xfrm>
                <a:off x="2718157" y="2391449"/>
                <a:ext cx="2468020" cy="6830856"/>
              </a:xfrm>
              <a:custGeom>
                <a:avLst/>
                <a:gdLst/>
                <a:ahLst/>
                <a:cxnLst/>
                <a:rect l="l" t="t" r="r" b="b"/>
                <a:pathLst>
                  <a:path w="2468020" h="6830856">
                    <a:moveTo>
                      <a:pt x="0" y="6830856"/>
                    </a:moveTo>
                    <a:lnTo>
                      <a:pt x="0" y="197442"/>
                    </a:lnTo>
                    <a:cubicBezTo>
                      <a:pt x="0" y="145077"/>
                      <a:pt x="20801" y="94857"/>
                      <a:pt x="57829" y="57830"/>
                    </a:cubicBezTo>
                    <a:cubicBezTo>
                      <a:pt x="94856" y="20802"/>
                      <a:pt x="145076" y="0"/>
                      <a:pt x="197441" y="0"/>
                    </a:cubicBezTo>
                    <a:lnTo>
                      <a:pt x="2270578" y="0"/>
                    </a:lnTo>
                    <a:cubicBezTo>
                      <a:pt x="2379622" y="0"/>
                      <a:pt x="2468019" y="88398"/>
                      <a:pt x="2468019" y="197442"/>
                    </a:cubicBezTo>
                    <a:lnTo>
                      <a:pt x="2468019" y="6830856"/>
                    </a:lnTo>
                    <a:close/>
                  </a:path>
                </a:pathLst>
              </a:custGeom>
              <a:solidFill>
                <a:srgbClr val="3A5A40"/>
              </a:solidFill>
            </p:spPr>
            <p:txBody>
              <a:bodyPr/>
              <a:lstStyle/>
              <a:p>
                <a:endParaRPr lang="en-US"/>
              </a:p>
            </p:txBody>
          </p:sp>
          <p:sp>
            <p:nvSpPr>
              <p:cNvPr id="17" name="Freeform 17"/>
              <p:cNvSpPr/>
              <p:nvPr/>
            </p:nvSpPr>
            <p:spPr>
              <a:xfrm>
                <a:off x="5436313" y="3651831"/>
                <a:ext cx="2468020" cy="5570474"/>
              </a:xfrm>
              <a:custGeom>
                <a:avLst/>
                <a:gdLst/>
                <a:ahLst/>
                <a:cxnLst/>
                <a:rect l="l" t="t" r="r" b="b"/>
                <a:pathLst>
                  <a:path w="2468020" h="5570474">
                    <a:moveTo>
                      <a:pt x="0" y="5570474"/>
                    </a:moveTo>
                    <a:lnTo>
                      <a:pt x="0" y="197442"/>
                    </a:lnTo>
                    <a:cubicBezTo>
                      <a:pt x="0" y="145077"/>
                      <a:pt x="20802" y="94857"/>
                      <a:pt x="57830" y="57829"/>
                    </a:cubicBezTo>
                    <a:cubicBezTo>
                      <a:pt x="94857" y="20802"/>
                      <a:pt x="145077" y="0"/>
                      <a:pt x="197442" y="0"/>
                    </a:cubicBezTo>
                    <a:lnTo>
                      <a:pt x="2270578" y="0"/>
                    </a:lnTo>
                    <a:cubicBezTo>
                      <a:pt x="2322943" y="0"/>
                      <a:pt x="2373163" y="20802"/>
                      <a:pt x="2410190" y="57829"/>
                    </a:cubicBezTo>
                    <a:cubicBezTo>
                      <a:pt x="2447218" y="94857"/>
                      <a:pt x="2468020" y="145077"/>
                      <a:pt x="2468020" y="197442"/>
                    </a:cubicBezTo>
                    <a:lnTo>
                      <a:pt x="2468020" y="5570474"/>
                    </a:lnTo>
                    <a:close/>
                  </a:path>
                </a:pathLst>
              </a:custGeom>
              <a:solidFill>
                <a:srgbClr val="3A5A40"/>
              </a:solidFill>
            </p:spPr>
            <p:txBody>
              <a:bodyPr/>
              <a:lstStyle/>
              <a:p>
                <a:endParaRPr lang="en-US"/>
              </a:p>
            </p:txBody>
          </p:sp>
          <p:sp>
            <p:nvSpPr>
              <p:cNvPr id="18" name="Freeform 18"/>
              <p:cNvSpPr/>
              <p:nvPr/>
            </p:nvSpPr>
            <p:spPr>
              <a:xfrm>
                <a:off x="8154470" y="3774795"/>
                <a:ext cx="2468020" cy="5447510"/>
              </a:xfrm>
              <a:custGeom>
                <a:avLst/>
                <a:gdLst/>
                <a:ahLst/>
                <a:cxnLst/>
                <a:rect l="l" t="t" r="r" b="b"/>
                <a:pathLst>
                  <a:path w="2468020" h="5447510">
                    <a:moveTo>
                      <a:pt x="0" y="5447510"/>
                    </a:moveTo>
                    <a:lnTo>
                      <a:pt x="0" y="197442"/>
                    </a:lnTo>
                    <a:cubicBezTo>
                      <a:pt x="0" y="145077"/>
                      <a:pt x="20802" y="94857"/>
                      <a:pt x="57829" y="57830"/>
                    </a:cubicBezTo>
                    <a:cubicBezTo>
                      <a:pt x="94856" y="20802"/>
                      <a:pt x="145076" y="0"/>
                      <a:pt x="197441" y="0"/>
                    </a:cubicBezTo>
                    <a:lnTo>
                      <a:pt x="2270577" y="0"/>
                    </a:lnTo>
                    <a:cubicBezTo>
                      <a:pt x="2322942" y="0"/>
                      <a:pt x="2373163" y="20802"/>
                      <a:pt x="2410190" y="57829"/>
                    </a:cubicBezTo>
                    <a:cubicBezTo>
                      <a:pt x="2447218" y="94857"/>
                      <a:pt x="2468020" y="145077"/>
                      <a:pt x="2468020" y="197442"/>
                    </a:cubicBezTo>
                    <a:lnTo>
                      <a:pt x="2468020" y="5447510"/>
                    </a:lnTo>
                    <a:close/>
                  </a:path>
                </a:pathLst>
              </a:custGeom>
              <a:solidFill>
                <a:srgbClr val="3A5A40"/>
              </a:solidFill>
            </p:spPr>
            <p:txBody>
              <a:bodyPr/>
              <a:lstStyle/>
              <a:p>
                <a:endParaRPr lang="en-US"/>
              </a:p>
            </p:txBody>
          </p:sp>
          <p:sp>
            <p:nvSpPr>
              <p:cNvPr id="19" name="Freeform 19"/>
              <p:cNvSpPr/>
              <p:nvPr/>
            </p:nvSpPr>
            <p:spPr>
              <a:xfrm>
                <a:off x="10872626" y="3774795"/>
                <a:ext cx="2468020" cy="5447510"/>
              </a:xfrm>
              <a:custGeom>
                <a:avLst/>
                <a:gdLst/>
                <a:ahLst/>
                <a:cxnLst/>
                <a:rect l="l" t="t" r="r" b="b"/>
                <a:pathLst>
                  <a:path w="2468020" h="5447510">
                    <a:moveTo>
                      <a:pt x="0" y="5447510"/>
                    </a:moveTo>
                    <a:lnTo>
                      <a:pt x="0" y="197442"/>
                    </a:lnTo>
                    <a:cubicBezTo>
                      <a:pt x="0" y="145077"/>
                      <a:pt x="20802" y="94857"/>
                      <a:pt x="57829" y="57830"/>
                    </a:cubicBezTo>
                    <a:cubicBezTo>
                      <a:pt x="94856" y="20802"/>
                      <a:pt x="145077" y="0"/>
                      <a:pt x="197442" y="0"/>
                    </a:cubicBezTo>
                    <a:lnTo>
                      <a:pt x="2270578" y="0"/>
                    </a:lnTo>
                    <a:cubicBezTo>
                      <a:pt x="2322942" y="0"/>
                      <a:pt x="2373162" y="20802"/>
                      <a:pt x="2410191" y="57829"/>
                    </a:cubicBezTo>
                    <a:cubicBezTo>
                      <a:pt x="2447218" y="94857"/>
                      <a:pt x="2468020" y="145077"/>
                      <a:pt x="2468020" y="197442"/>
                    </a:cubicBezTo>
                    <a:lnTo>
                      <a:pt x="2468020" y="5447510"/>
                    </a:lnTo>
                    <a:close/>
                  </a:path>
                </a:pathLst>
              </a:custGeom>
              <a:solidFill>
                <a:srgbClr val="3A5A40"/>
              </a:solidFill>
            </p:spPr>
            <p:txBody>
              <a:bodyPr/>
              <a:lstStyle/>
              <a:p>
                <a:endParaRPr lang="en-US"/>
              </a:p>
            </p:txBody>
          </p:sp>
        </p:grpSp>
      </p:grpSp>
      <p:sp>
        <p:nvSpPr>
          <p:cNvPr id="20" name="TextBox 20"/>
          <p:cNvSpPr txBox="1"/>
          <p:nvPr/>
        </p:nvSpPr>
        <p:spPr>
          <a:xfrm>
            <a:off x="2840796" y="374744"/>
            <a:ext cx="14418504" cy="1510030"/>
          </a:xfrm>
          <a:prstGeom prst="rect">
            <a:avLst/>
          </a:prstGeom>
        </p:spPr>
        <p:txBody>
          <a:bodyPr lIns="0" tIns="0" rIns="0" bIns="0" rtlCol="0" anchor="t">
            <a:spAutoFit/>
          </a:bodyPr>
          <a:lstStyle/>
          <a:p>
            <a:pPr>
              <a:lnSpc>
                <a:spcPts val="4200"/>
              </a:lnSpc>
            </a:pPr>
            <a:r>
              <a:rPr lang="en-US" sz="3000">
                <a:solidFill>
                  <a:srgbClr val="000000"/>
                </a:solidFill>
                <a:latin typeface="Canva Sans Bold"/>
              </a:rPr>
              <a:t> The top 5 districts that showed the highest document registration revenue growth between FY 2019 and 2022.</a:t>
            </a:r>
          </a:p>
          <a:p>
            <a:pPr>
              <a:lnSpc>
                <a:spcPts val="3640"/>
              </a:lnSpc>
            </a:pPr>
            <a:endParaRPr lang="en-US" sz="3000">
              <a:solidFill>
                <a:srgbClr val="000000"/>
              </a:solidFill>
              <a:latin typeface="Canva Sans Bold"/>
            </a:endParaRPr>
          </a:p>
        </p:txBody>
      </p:sp>
      <p:sp>
        <p:nvSpPr>
          <p:cNvPr id="21" name="TextBox 21"/>
          <p:cNvSpPr txBox="1"/>
          <p:nvPr/>
        </p:nvSpPr>
        <p:spPr>
          <a:xfrm>
            <a:off x="2552228" y="1837149"/>
            <a:ext cx="891643" cy="389254"/>
          </a:xfrm>
          <a:prstGeom prst="rect">
            <a:avLst/>
          </a:prstGeom>
        </p:spPr>
        <p:txBody>
          <a:bodyPr lIns="0" tIns="0" rIns="0" bIns="0" rtlCol="0" anchor="t">
            <a:spAutoFit/>
          </a:bodyPr>
          <a:lstStyle/>
          <a:p>
            <a:pPr algn="ctr">
              <a:lnSpc>
                <a:spcPts val="3220"/>
              </a:lnSpc>
            </a:pPr>
            <a:r>
              <a:rPr lang="en-US" sz="2300">
                <a:solidFill>
                  <a:srgbClr val="000000"/>
                </a:solidFill>
                <a:latin typeface="Canva Sans"/>
              </a:rPr>
              <a:t>28.3%</a:t>
            </a:r>
          </a:p>
        </p:txBody>
      </p:sp>
      <p:sp>
        <p:nvSpPr>
          <p:cNvPr id="22" name="TextBox 22"/>
          <p:cNvSpPr txBox="1"/>
          <p:nvPr/>
        </p:nvSpPr>
        <p:spPr>
          <a:xfrm>
            <a:off x="3950834" y="2813185"/>
            <a:ext cx="891643" cy="389254"/>
          </a:xfrm>
          <a:prstGeom prst="rect">
            <a:avLst/>
          </a:prstGeom>
        </p:spPr>
        <p:txBody>
          <a:bodyPr lIns="0" tIns="0" rIns="0" bIns="0" rtlCol="0" anchor="t">
            <a:spAutoFit/>
          </a:bodyPr>
          <a:lstStyle/>
          <a:p>
            <a:pPr algn="ctr">
              <a:lnSpc>
                <a:spcPts val="3220"/>
              </a:lnSpc>
            </a:pPr>
            <a:r>
              <a:rPr lang="en-US" sz="2300">
                <a:solidFill>
                  <a:srgbClr val="000000"/>
                </a:solidFill>
                <a:latin typeface="Canva Sans"/>
              </a:rPr>
              <a:t>22.2%</a:t>
            </a:r>
          </a:p>
        </p:txBody>
      </p:sp>
      <p:sp>
        <p:nvSpPr>
          <p:cNvPr id="23" name="TextBox 23"/>
          <p:cNvSpPr txBox="1"/>
          <p:nvPr/>
        </p:nvSpPr>
        <p:spPr>
          <a:xfrm>
            <a:off x="5449998" y="3526551"/>
            <a:ext cx="891643" cy="389254"/>
          </a:xfrm>
          <a:prstGeom prst="rect">
            <a:avLst/>
          </a:prstGeom>
        </p:spPr>
        <p:txBody>
          <a:bodyPr lIns="0" tIns="0" rIns="0" bIns="0" rtlCol="0" anchor="t">
            <a:spAutoFit/>
          </a:bodyPr>
          <a:lstStyle/>
          <a:p>
            <a:pPr algn="ctr">
              <a:lnSpc>
                <a:spcPts val="3220"/>
              </a:lnSpc>
            </a:pPr>
            <a:r>
              <a:rPr lang="en-US" sz="2300">
                <a:solidFill>
                  <a:srgbClr val="000000"/>
                </a:solidFill>
                <a:latin typeface="Canva Sans"/>
              </a:rPr>
              <a:t>17.8%</a:t>
            </a:r>
          </a:p>
        </p:txBody>
      </p:sp>
      <p:sp>
        <p:nvSpPr>
          <p:cNvPr id="24" name="TextBox 24"/>
          <p:cNvSpPr txBox="1"/>
          <p:nvPr/>
        </p:nvSpPr>
        <p:spPr>
          <a:xfrm>
            <a:off x="7074088" y="3526551"/>
            <a:ext cx="891643" cy="389254"/>
          </a:xfrm>
          <a:prstGeom prst="rect">
            <a:avLst/>
          </a:prstGeom>
        </p:spPr>
        <p:txBody>
          <a:bodyPr lIns="0" tIns="0" rIns="0" bIns="0" rtlCol="0" anchor="t">
            <a:spAutoFit/>
          </a:bodyPr>
          <a:lstStyle/>
          <a:p>
            <a:pPr algn="ctr">
              <a:lnSpc>
                <a:spcPts val="3220"/>
              </a:lnSpc>
            </a:pPr>
            <a:r>
              <a:rPr lang="en-US" sz="2300">
                <a:solidFill>
                  <a:srgbClr val="000000"/>
                </a:solidFill>
                <a:latin typeface="Canva Sans"/>
              </a:rPr>
              <a:t>17.7%</a:t>
            </a:r>
          </a:p>
        </p:txBody>
      </p:sp>
      <p:sp>
        <p:nvSpPr>
          <p:cNvPr id="25" name="TextBox 25"/>
          <p:cNvSpPr txBox="1"/>
          <p:nvPr/>
        </p:nvSpPr>
        <p:spPr>
          <a:xfrm>
            <a:off x="8698178" y="3526551"/>
            <a:ext cx="891643" cy="389254"/>
          </a:xfrm>
          <a:prstGeom prst="rect">
            <a:avLst/>
          </a:prstGeom>
        </p:spPr>
        <p:txBody>
          <a:bodyPr lIns="0" tIns="0" rIns="0" bIns="0" rtlCol="0" anchor="t">
            <a:spAutoFit/>
          </a:bodyPr>
          <a:lstStyle/>
          <a:p>
            <a:pPr algn="ctr">
              <a:lnSpc>
                <a:spcPts val="3220"/>
              </a:lnSpc>
            </a:pPr>
            <a:r>
              <a:rPr lang="en-US" sz="2300">
                <a:solidFill>
                  <a:srgbClr val="000000"/>
                </a:solidFill>
                <a:latin typeface="Canva Sans"/>
              </a:rPr>
              <a:t>17.7%</a:t>
            </a:r>
          </a:p>
        </p:txBody>
      </p:sp>
      <p:sp>
        <p:nvSpPr>
          <p:cNvPr id="26" name="TextBox 26"/>
          <p:cNvSpPr txBox="1"/>
          <p:nvPr/>
        </p:nvSpPr>
        <p:spPr>
          <a:xfrm>
            <a:off x="11397823" y="2822710"/>
            <a:ext cx="4780447" cy="5928407"/>
          </a:xfrm>
          <a:prstGeom prst="rect">
            <a:avLst/>
          </a:prstGeom>
        </p:spPr>
        <p:txBody>
          <a:bodyPr lIns="0" tIns="0" rIns="0" bIns="0" rtlCol="0" anchor="t">
            <a:spAutoFit/>
          </a:bodyPr>
          <a:lstStyle/>
          <a:p>
            <a:pPr marL="452987" lvl="1" indent="-226493" algn="just">
              <a:lnSpc>
                <a:spcPts val="2937"/>
              </a:lnSpc>
              <a:buFont typeface="Arial"/>
              <a:buChar char="•"/>
            </a:pPr>
            <a:r>
              <a:rPr lang="en-US" sz="2098" dirty="0">
                <a:solidFill>
                  <a:srgbClr val="000000"/>
                </a:solidFill>
                <a:latin typeface="Canva Sans"/>
              </a:rPr>
              <a:t>Mulugu, Adilabad, Karimnagar, Mancherial, and Medchal Malkajgiri</a:t>
            </a:r>
          </a:p>
          <a:p>
            <a:pPr marL="452987" lvl="1" indent="-226493" algn="just">
              <a:lnSpc>
                <a:spcPts val="2937"/>
              </a:lnSpc>
              <a:buFont typeface="Arial"/>
              <a:buChar char="•"/>
            </a:pPr>
            <a:r>
              <a:rPr lang="en-US" sz="2098" dirty="0">
                <a:solidFill>
                  <a:srgbClr val="000000"/>
                </a:solidFill>
                <a:latin typeface="Canva Sans"/>
              </a:rPr>
              <a:t>The revenue from document registrations has grown between FY 2019 and 2022.</a:t>
            </a:r>
          </a:p>
          <a:p>
            <a:pPr marL="452987" lvl="1" indent="-226493" algn="just">
              <a:lnSpc>
                <a:spcPts val="2937"/>
              </a:lnSpc>
              <a:buFont typeface="Arial"/>
              <a:buChar char="•"/>
            </a:pPr>
            <a:r>
              <a:rPr lang="en-US" sz="2098" dirty="0">
                <a:solidFill>
                  <a:srgbClr val="000000"/>
                </a:solidFill>
                <a:latin typeface="Canva Sans"/>
              </a:rPr>
              <a:t>This growth can be attributed to several factors: the construction of roads, highways, and industrial zones in these areas, and an increase in property transactions, both for homes and businesses. </a:t>
            </a:r>
          </a:p>
          <a:p>
            <a:pPr marL="452987" lvl="1" indent="-226493" algn="just">
              <a:lnSpc>
                <a:spcPts val="2937"/>
              </a:lnSpc>
              <a:buFont typeface="Arial"/>
              <a:buChar char="•"/>
            </a:pPr>
            <a:r>
              <a:rPr lang="en-US" sz="2098" dirty="0">
                <a:solidFill>
                  <a:srgbClr val="000000"/>
                </a:solidFill>
                <a:latin typeface="Canva Sans"/>
              </a:rPr>
              <a:t>These factors have contributed significantly to the rise in revenue in these districts.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A9DFD0"/>
        </a:solidFill>
        <a:effectLst/>
      </p:bgPr>
    </p:bg>
    <p:spTree>
      <p:nvGrpSpPr>
        <p:cNvPr id="1" name=""/>
        <p:cNvGrpSpPr/>
        <p:nvPr/>
      </p:nvGrpSpPr>
      <p:grpSpPr>
        <a:xfrm>
          <a:off x="0" y="0"/>
          <a:ext cx="0" cy="0"/>
          <a:chOff x="0" y="0"/>
          <a:chExt cx="0" cy="0"/>
        </a:xfrm>
      </p:grpSpPr>
      <p:sp>
        <p:nvSpPr>
          <p:cNvPr id="2" name="Freeform 2"/>
          <p:cNvSpPr/>
          <p:nvPr/>
        </p:nvSpPr>
        <p:spPr>
          <a:xfrm>
            <a:off x="16611002" y="8721533"/>
            <a:ext cx="3353996" cy="2799062"/>
          </a:xfrm>
          <a:custGeom>
            <a:avLst/>
            <a:gdLst/>
            <a:ahLst/>
            <a:cxnLst/>
            <a:rect l="l" t="t" r="r" b="b"/>
            <a:pathLst>
              <a:path w="3353996" h="2799062">
                <a:moveTo>
                  <a:pt x="0" y="0"/>
                </a:moveTo>
                <a:lnTo>
                  <a:pt x="3353996" y="0"/>
                </a:lnTo>
                <a:lnTo>
                  <a:pt x="3353996" y="2799062"/>
                </a:lnTo>
                <a:lnTo>
                  <a:pt x="0" y="2799062"/>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US"/>
          </a:p>
        </p:txBody>
      </p:sp>
      <p:sp>
        <p:nvSpPr>
          <p:cNvPr id="3" name="Freeform 3"/>
          <p:cNvSpPr/>
          <p:nvPr/>
        </p:nvSpPr>
        <p:spPr>
          <a:xfrm>
            <a:off x="-2330976" y="-3073454"/>
            <a:ext cx="4661953" cy="4748285"/>
          </a:xfrm>
          <a:custGeom>
            <a:avLst/>
            <a:gdLst/>
            <a:ahLst/>
            <a:cxnLst/>
            <a:rect l="l" t="t" r="r" b="b"/>
            <a:pathLst>
              <a:path w="4661953" h="4748285">
                <a:moveTo>
                  <a:pt x="0" y="0"/>
                </a:moveTo>
                <a:lnTo>
                  <a:pt x="4661952" y="0"/>
                </a:lnTo>
                <a:lnTo>
                  <a:pt x="4661952" y="4748285"/>
                </a:lnTo>
                <a:lnTo>
                  <a:pt x="0" y="4748285"/>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US"/>
          </a:p>
        </p:txBody>
      </p:sp>
      <p:sp>
        <p:nvSpPr>
          <p:cNvPr id="4" name="Freeform 4"/>
          <p:cNvSpPr/>
          <p:nvPr/>
        </p:nvSpPr>
        <p:spPr>
          <a:xfrm>
            <a:off x="673927" y="3553531"/>
            <a:ext cx="11670897" cy="5923864"/>
          </a:xfrm>
          <a:custGeom>
            <a:avLst/>
            <a:gdLst/>
            <a:ahLst/>
            <a:cxnLst/>
            <a:rect l="l" t="t" r="r" b="b"/>
            <a:pathLst>
              <a:path w="11670897" h="5923864">
                <a:moveTo>
                  <a:pt x="0" y="0"/>
                </a:moveTo>
                <a:lnTo>
                  <a:pt x="11670897" y="0"/>
                </a:lnTo>
                <a:lnTo>
                  <a:pt x="11670897" y="5923864"/>
                </a:lnTo>
                <a:lnTo>
                  <a:pt x="0" y="5923864"/>
                </a:lnTo>
                <a:lnTo>
                  <a:pt x="0" y="0"/>
                </a:lnTo>
                <a:close/>
              </a:path>
            </a:pathLst>
          </a:custGeom>
          <a:blipFill>
            <a:blip r:embed="rId6"/>
            <a:stretch>
              <a:fillRect/>
            </a:stretch>
          </a:blip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p>
            <a:endParaRPr lang="en-US"/>
          </a:p>
        </p:txBody>
      </p:sp>
      <p:sp>
        <p:nvSpPr>
          <p:cNvPr id="5" name="TextBox 5"/>
          <p:cNvSpPr txBox="1"/>
          <p:nvPr/>
        </p:nvSpPr>
        <p:spPr>
          <a:xfrm>
            <a:off x="2653048" y="607961"/>
            <a:ext cx="14606252" cy="2076590"/>
          </a:xfrm>
          <a:prstGeom prst="rect">
            <a:avLst/>
          </a:prstGeom>
        </p:spPr>
        <p:txBody>
          <a:bodyPr lIns="0" tIns="0" rIns="0" bIns="0" rtlCol="0" anchor="t">
            <a:spAutoFit/>
          </a:bodyPr>
          <a:lstStyle/>
          <a:p>
            <a:pPr algn="just">
              <a:lnSpc>
                <a:spcPts val="4192"/>
              </a:lnSpc>
              <a:spcBef>
                <a:spcPct val="0"/>
              </a:spcBef>
            </a:pPr>
            <a:r>
              <a:rPr lang="en-US" sz="2994" spc="29">
                <a:solidFill>
                  <a:srgbClr val="000000"/>
                </a:solidFill>
                <a:latin typeface="Canva Sans Bold"/>
              </a:rPr>
              <a:t>2:- How does the revenue generated from document registration compare to the revenue generated from e-stamp challans across districts? List down the top 5 districts where e-stamps revenue contributes significantly more to the revenue than the documents in FY 2022?</a:t>
            </a:r>
          </a:p>
        </p:txBody>
      </p:sp>
      <p:sp>
        <p:nvSpPr>
          <p:cNvPr id="6" name="TextBox 6"/>
          <p:cNvSpPr txBox="1"/>
          <p:nvPr/>
        </p:nvSpPr>
        <p:spPr>
          <a:xfrm>
            <a:off x="12682590" y="4332098"/>
            <a:ext cx="4576710" cy="3242780"/>
          </a:xfrm>
          <a:prstGeom prst="rect">
            <a:avLst/>
          </a:prstGeom>
        </p:spPr>
        <p:txBody>
          <a:bodyPr lIns="0" tIns="0" rIns="0" bIns="0" rtlCol="0" anchor="t">
            <a:spAutoFit/>
          </a:bodyPr>
          <a:lstStyle/>
          <a:p>
            <a:pPr algn="just">
              <a:lnSpc>
                <a:spcPts val="2914"/>
              </a:lnSpc>
            </a:pPr>
            <a:r>
              <a:rPr lang="en-US" sz="2081" dirty="0" err="1">
                <a:solidFill>
                  <a:srgbClr val="000000"/>
                </a:solidFill>
                <a:latin typeface="Canva Sans"/>
              </a:rPr>
              <a:t>Janogaon</a:t>
            </a:r>
            <a:r>
              <a:rPr lang="en-US" sz="2081" dirty="0">
                <a:solidFill>
                  <a:srgbClr val="000000"/>
                </a:solidFill>
                <a:latin typeface="Canva Sans"/>
              </a:rPr>
              <a:t>, Nirmal, Mancherial, Rangareddy and </a:t>
            </a:r>
            <a:r>
              <a:rPr lang="en-US" sz="2081" dirty="0" err="1">
                <a:solidFill>
                  <a:srgbClr val="000000"/>
                </a:solidFill>
                <a:latin typeface="Canva Sans"/>
              </a:rPr>
              <a:t>Kamareddy</a:t>
            </a:r>
            <a:r>
              <a:rPr lang="en-US" sz="2081" dirty="0">
                <a:solidFill>
                  <a:srgbClr val="000000"/>
                </a:solidFill>
                <a:latin typeface="Canva Sans"/>
              </a:rPr>
              <a:t>, as increasing importance of electronic stamping as a preferred method of revenue collection in these districts, highlighting the growing digitalization of administrative processes.</a:t>
            </a:r>
          </a:p>
          <a:p>
            <a:pPr algn="just">
              <a:lnSpc>
                <a:spcPts val="2914"/>
              </a:lnSpc>
              <a:spcBef>
                <a:spcPct val="0"/>
              </a:spcBef>
            </a:pPr>
            <a:endParaRPr lang="en-US" sz="2081" dirty="0">
              <a:solidFill>
                <a:srgbClr val="000000"/>
              </a:solidFill>
              <a:latin typeface="Canva Sans"/>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41</TotalTime>
  <Words>2722</Words>
  <Application>Microsoft Office PowerPoint</Application>
  <PresentationFormat>Custom</PresentationFormat>
  <Paragraphs>256</Paragraphs>
  <Slides>34</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34</vt:i4>
      </vt:variant>
    </vt:vector>
  </HeadingPairs>
  <TitlesOfParts>
    <vt:vector size="44" baseType="lpstr">
      <vt:lpstr>Raleway Medium</vt:lpstr>
      <vt:lpstr>Arial</vt:lpstr>
      <vt:lpstr>Calibri</vt:lpstr>
      <vt:lpstr>Raleway Semi-Bold</vt:lpstr>
      <vt:lpstr>Raleway Bold</vt:lpstr>
      <vt:lpstr>Canva Sans Bold</vt:lpstr>
      <vt:lpstr>Raleway</vt:lpstr>
      <vt:lpstr>Canva Sans</vt:lpstr>
      <vt:lpstr>Open Sans Extra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Telangana growth analysis</dc:title>
  <cp:lastModifiedBy>Rajesh Kumar</cp:lastModifiedBy>
  <cp:revision>3</cp:revision>
  <dcterms:created xsi:type="dcterms:W3CDTF">2006-08-16T00:00:00Z</dcterms:created>
  <dcterms:modified xsi:type="dcterms:W3CDTF">2023-10-05T18:39:44Z</dcterms:modified>
  <dc:identifier>DAFtOswAVH4</dc:identifier>
</cp:coreProperties>
</file>